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99" r:id="rId5"/>
    <p:sldMasterId id="2147483709" r:id="rId6"/>
  </p:sldMasterIdLst>
  <p:notesMasterIdLst>
    <p:notesMasterId r:id="rId17"/>
  </p:notesMasterIdLst>
  <p:sldIdLst>
    <p:sldId id="256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5F750-46F1-40CD-B29E-A848C41039BF}" v="2" dt="2025-07-31T12:21:51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eman, Monica K CIV USARMY ACC (USA)" userId="S::monica.k.wideman.civ@army.mil::f67d8494-6771-41ad-8a19-f4699d6211ab" providerId="AD" clId="Web-{ED85F750-46F1-40CD-B29E-A848C41039BF}"/>
    <pc:docChg chg="modSld">
      <pc:chgData name="Wideman, Monica K CIV USARMY ACC (USA)" userId="S::monica.k.wideman.civ@army.mil::f67d8494-6771-41ad-8a19-f4699d6211ab" providerId="AD" clId="Web-{ED85F750-46F1-40CD-B29E-A848C41039BF}" dt="2025-07-31T12:21:51.002" v="1" actId="20577"/>
      <pc:docMkLst>
        <pc:docMk/>
      </pc:docMkLst>
      <pc:sldChg chg="modSp">
        <pc:chgData name="Wideman, Monica K CIV USARMY ACC (USA)" userId="S::monica.k.wideman.civ@army.mil::f67d8494-6771-41ad-8a19-f4699d6211ab" providerId="AD" clId="Web-{ED85F750-46F1-40CD-B29E-A848C41039BF}" dt="2025-07-31T12:21:51.002" v="1" actId="20577"/>
        <pc:sldMkLst>
          <pc:docMk/>
          <pc:sldMk cId="414256750" sldId="294"/>
        </pc:sldMkLst>
        <pc:spChg chg="mod">
          <ac:chgData name="Wideman, Monica K CIV USARMY ACC (USA)" userId="S::monica.k.wideman.civ@army.mil::f67d8494-6771-41ad-8a19-f4699d6211ab" providerId="AD" clId="Web-{ED85F750-46F1-40CD-B29E-A848C41039BF}" dt="2025-07-31T12:21:51.002" v="1" actId="20577"/>
          <ac:spMkLst>
            <pc:docMk/>
            <pc:sldMk cId="414256750" sldId="294"/>
            <ac:spMk id="4" creationId="{97629DBD-C297-B554-0E17-5DA9F26D8F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13A68-7D6F-49DB-B4F7-7D865B9FD5AC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20C4-1FDE-4707-B0C6-D88FA403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550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2505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AMC</a:t>
            </a:r>
            <a:r>
              <a:rPr lang="en-US" sz="2800" baseline="0" dirty="0"/>
              <a:t> Campaign Plan Linkage </a:t>
            </a:r>
            <a:r>
              <a:rPr lang="en-US" sz="2800" dirty="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 dirty="0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 dirty="0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4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3" y="5823856"/>
            <a:ext cx="2013857" cy="1037319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384972" y="5959683"/>
            <a:ext cx="725891" cy="741156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693" y="5991862"/>
            <a:ext cx="826109" cy="7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2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0811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AMC</a:t>
            </a:r>
            <a:r>
              <a:rPr lang="en-US" sz="2800" baseline="0" dirty="0"/>
              <a:t> Campaign Plan Linkage </a:t>
            </a:r>
            <a:r>
              <a:rPr lang="en-US" sz="2800" dirty="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 dirty="0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 dirty="0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7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4036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2256" y="6646189"/>
            <a:ext cx="2967488" cy="184666"/>
          </a:xfrm>
          <a:prstGeom prst="rect">
            <a:avLst/>
          </a:prstGeom>
        </p:spPr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97" y="5524500"/>
            <a:ext cx="1663700" cy="13335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481708" y="5791200"/>
            <a:ext cx="951275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8604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48523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AMC</a:t>
            </a:r>
            <a:r>
              <a:rPr lang="en-US" sz="2800" baseline="0" dirty="0"/>
              <a:t> Campaign Plan Linkage </a:t>
            </a:r>
            <a:r>
              <a:rPr lang="en-US" sz="2800" dirty="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 dirty="0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 dirty="0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42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97" y="5524500"/>
            <a:ext cx="1663700" cy="13335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481708" y="5791200"/>
            <a:ext cx="951275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62762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55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56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4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4" r:id="rId2"/>
    <p:sldLayoutId id="2147483705" r:id="rId3"/>
    <p:sldLayoutId id="2147483706" r:id="rId4"/>
    <p:sldLayoutId id="2147483707" r:id="rId5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535281" y="673198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71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7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54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55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0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s.bea.gov/itable/?ReqID=70&amp;step=1&amp;_gl=1*1987i76*_ga*MjQzMzM5MDY3LjE3MDY3ODY0Mzk.*_ga_J4698JNNFT*MTcwNjc4NjQzOC4xLjEuMTcwNjc4NjkxMy4zMC4wLjA.#eyJhcHBpZCI6NzAsInN0ZXBzIjpbMSwyOV0sImRhdGEiOltbIlRhYmxlSWQiLCIyMCJdXX0=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dat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ls.gov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ata.bls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06406" y="2672986"/>
            <a:ext cx="9540815" cy="969496"/>
          </a:xfrm>
        </p:spPr>
        <p:txBody>
          <a:bodyPr/>
          <a:lstStyle/>
          <a:p>
            <a:r>
              <a:rPr lang="en-US" dirty="0"/>
              <a:t>APEX Program</a:t>
            </a:r>
            <a:br>
              <a:rPr lang="en-US" dirty="0"/>
            </a:br>
            <a:r>
              <a:rPr lang="en-US" dirty="0"/>
              <a:t>Distressed Area Analysis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71828"/>
            <a:ext cx="186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Version Number</a:t>
            </a:r>
          </a:p>
          <a:p>
            <a:r>
              <a: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of 11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96983757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Unemployment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1115681" y="791170"/>
            <a:ext cx="9768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</a:rPr>
              <a:t>Step 4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–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Compare national and county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66C76-21F3-11BF-DB6E-4680F156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6" y="1398283"/>
            <a:ext cx="6973569" cy="3263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915B34-884E-C555-6615-E7106A43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60" y="791170"/>
            <a:ext cx="3261359" cy="50356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D41265-4524-3B00-7AF9-7D4DFD70472E}"/>
              </a:ext>
            </a:extLst>
          </p:cNvPr>
          <p:cNvSpPr txBox="1"/>
          <p:nvPr/>
        </p:nvSpPr>
        <p:spPr>
          <a:xfrm>
            <a:off x="2593910" y="4951089"/>
            <a:ext cx="5383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Arial" panose="020B0604020202020204" pitchFamily="34" charset="0"/>
              </a:rPr>
              <a:t>Step 5 </a:t>
            </a:r>
            <a:r>
              <a:rPr lang="en-US" sz="2400" b="0" i="0" u="none" strike="noStrike" baseline="0" dirty="0">
                <a:latin typeface="Arial" panose="020B0604020202020204" pitchFamily="34" charset="0"/>
              </a:rPr>
              <a:t>– Provide a copy of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</a:rPr>
              <a:t>your analysis and clearly state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</a:rPr>
              <a:t>your results.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9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Distressed Area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711257"/>
            <a:ext cx="10363200" cy="5073907"/>
          </a:xfrm>
        </p:spPr>
        <p:txBody>
          <a:bodyPr>
            <a:normAutofit/>
          </a:bodyPr>
          <a:lstStyle/>
          <a:p>
            <a:r>
              <a:rPr lang="en-US" b="0" dirty="0"/>
              <a:t>The DoD share of costs is limited to 65%, except in the case that the PTAC is providing services in a “distressed area”, where the DoD share is limited to 85% (10 U.S.C. 4954).</a:t>
            </a:r>
          </a:p>
          <a:p>
            <a:r>
              <a:rPr lang="en-US" b="0" dirty="0"/>
              <a:t>The term “distressed area” means an area that has –</a:t>
            </a:r>
          </a:p>
          <a:p>
            <a:pPr lvl="1"/>
            <a:r>
              <a:rPr lang="en-US" dirty="0"/>
              <a:t>a per capita income of 80% or less than the State average; or</a:t>
            </a:r>
          </a:p>
          <a:p>
            <a:pPr lvl="1"/>
            <a:r>
              <a:rPr lang="en-US" dirty="0"/>
              <a:t>an unemployment rate that is 1% greater than the national average for the most recent 24-month period (10 U.S.C. 4951).</a:t>
            </a:r>
          </a:p>
          <a:p>
            <a:r>
              <a:rPr lang="en-US" b="0" dirty="0"/>
              <a:t>Funding </a:t>
            </a:r>
            <a:r>
              <a:rPr lang="en-US" b="0"/>
              <a:t>Opportunity requires </a:t>
            </a:r>
            <a:r>
              <a:rPr lang="en-US" b="0" dirty="0"/>
              <a:t>that your application include documentation verifying distressed service area(s), if     applicable.</a:t>
            </a:r>
          </a:p>
          <a:p>
            <a:r>
              <a:rPr lang="en-US" b="0" dirty="0"/>
              <a:t>US Department of Commerce, Bureau of Economic Analysis (www.bea.gov) for income data.</a:t>
            </a:r>
          </a:p>
          <a:p>
            <a:r>
              <a:rPr lang="en-US" b="0" dirty="0"/>
              <a:t>Department of Labor, Bureau of Labor Statistics (https://data.bls.gov/PDQWeb/la) for unemployment data.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24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 Capita 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629DBD-C297-B554-0E17-5DA9F26D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872"/>
            <a:ext cx="10950166" cy="4992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Use table CA1 available at - </a:t>
            </a:r>
            <a:r>
              <a:rPr lang="en-US" sz="1400" dirty="0">
                <a:hlinkClick r:id="rId2"/>
              </a:rPr>
              <a:t>BEA Interactive Data Application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retrieve “per capita personal income” </a:t>
            </a:r>
            <a:r>
              <a:rPr lang="en-US" sz="1800" b="0" dirty="0">
                <a:solidFill>
                  <a:srgbClr val="000000"/>
                </a:solidFill>
              </a:rPr>
              <a:t>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tatistics for the most recent year available.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Step 1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– Select table </a:t>
            </a:r>
            <a:r>
              <a:rPr lang="en-US" sz="1800" b="0">
                <a:solidFill>
                  <a:srgbClr val="000000"/>
                </a:solidFill>
                <a:latin typeface="Arial"/>
                <a:cs typeface="Arial"/>
              </a:rPr>
              <a:t>Personal Income by County and Metropolitan Area</a:t>
            </a:r>
            <a:endParaRPr lang="en-US" sz="1800" b="0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Step 2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Select CAINC1 County and MSA personal income </a:t>
            </a:r>
          </a:p>
          <a:p>
            <a:pPr marL="0" indent="0" algn="l">
              <a:buNone/>
            </a:pPr>
            <a:r>
              <a:rPr lang="en-US" sz="1800" b="0" dirty="0">
                <a:solidFill>
                  <a:srgbClr val="000000"/>
                </a:solidFill>
              </a:rPr>
              <a:t>Summary; personal income, population, per capita personal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income</a:t>
            </a:r>
            <a:endParaRPr lang="en-US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Step </a:t>
            </a:r>
            <a:r>
              <a:rPr lang="en-US" sz="1800" dirty="0">
                <a:solidFill>
                  <a:srgbClr val="000000"/>
                </a:solidFill>
              </a:rPr>
              <a:t>3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Select County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BC379-66FF-2A20-4417-F2ADB2560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564" y="2255038"/>
            <a:ext cx="4069352" cy="4081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FBAC2-52AA-EAAD-FE11-61F3ABE9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00" y="4595972"/>
            <a:ext cx="2962141" cy="179165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2417-7891-6CD7-0CCD-BEF3E69DC103}"/>
              </a:ext>
            </a:extLst>
          </p:cNvPr>
          <p:cNvCxnSpPr/>
          <p:nvPr/>
        </p:nvCxnSpPr>
        <p:spPr>
          <a:xfrm>
            <a:off x="3657600" y="2987644"/>
            <a:ext cx="3404103" cy="2879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E4B441-5E68-7C49-5C63-A50A11D2DC01}"/>
              </a:ext>
            </a:extLst>
          </p:cNvPr>
          <p:cNvCxnSpPr>
            <a:cxnSpLocks/>
          </p:cNvCxnSpPr>
          <p:nvPr/>
        </p:nvCxnSpPr>
        <p:spPr>
          <a:xfrm>
            <a:off x="2339209" y="3661755"/>
            <a:ext cx="0" cy="895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F81717-FDDA-4F29-BC30-C3541C4E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213" y="1130225"/>
            <a:ext cx="2781300" cy="247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 Capita 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2417-7891-6CD7-0CCD-BEF3E69DC103}"/>
              </a:ext>
            </a:extLst>
          </p:cNvPr>
          <p:cNvCxnSpPr>
            <a:cxnSpLocks/>
          </p:cNvCxnSpPr>
          <p:nvPr/>
        </p:nvCxnSpPr>
        <p:spPr>
          <a:xfrm>
            <a:off x="4843604" y="1702052"/>
            <a:ext cx="3512745" cy="1095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E4B441-5E68-7C49-5C63-A50A11D2DC01}"/>
              </a:ext>
            </a:extLst>
          </p:cNvPr>
          <p:cNvCxnSpPr>
            <a:cxnSpLocks/>
            <a:stCxn id="16" idx="1"/>
            <a:endCxn id="4" idx="3"/>
          </p:cNvCxnSpPr>
          <p:nvPr/>
        </p:nvCxnSpPr>
        <p:spPr>
          <a:xfrm flipH="1" flipV="1">
            <a:off x="4350936" y="4293039"/>
            <a:ext cx="750612" cy="613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14AAB9-5250-E6F2-E510-97D8867E19FB}"/>
              </a:ext>
            </a:extLst>
          </p:cNvPr>
          <p:cNvSpPr txBox="1"/>
          <p:nvPr/>
        </p:nvSpPr>
        <p:spPr>
          <a:xfrm>
            <a:off x="1934778" y="1420228"/>
            <a:ext cx="4484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Step 4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– Select your State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D0AB2A-29FE-5AB0-860C-8CBA6691B488}"/>
              </a:ext>
            </a:extLst>
          </p:cNvPr>
          <p:cNvSpPr txBox="1"/>
          <p:nvPr/>
        </p:nvSpPr>
        <p:spPr>
          <a:xfrm>
            <a:off x="5101548" y="3891089"/>
            <a:ext cx="61020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Step 5 – </a:t>
            </a:r>
            <a:r>
              <a:rPr lang="en-US" dirty="0"/>
              <a:t>Choose your county or counties</a:t>
            </a:r>
          </a:p>
          <a:p>
            <a:r>
              <a:rPr lang="en-US" dirty="0"/>
              <a:t>and make other selections</a:t>
            </a:r>
          </a:p>
          <a:p>
            <a:endParaRPr lang="en-US" dirty="0"/>
          </a:p>
          <a:p>
            <a:r>
              <a:rPr lang="en-US" dirty="0"/>
              <a:t>Select your area (counties)</a:t>
            </a:r>
          </a:p>
          <a:p>
            <a:endParaRPr lang="en-US" dirty="0"/>
          </a:p>
          <a:p>
            <a:r>
              <a:rPr lang="en-US" dirty="0"/>
              <a:t>Select statistic “Per capita personal income (dollars)” Select unit of measure “Percent of state”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B25746-5FC8-6F05-2B71-E25D756B4D9E}"/>
              </a:ext>
            </a:extLst>
          </p:cNvPr>
          <p:cNvCxnSpPr>
            <a:cxnSpLocks/>
          </p:cNvCxnSpPr>
          <p:nvPr/>
        </p:nvCxnSpPr>
        <p:spPr>
          <a:xfrm flipH="1" flipV="1">
            <a:off x="4350936" y="5155948"/>
            <a:ext cx="864159" cy="281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2E9856-C1B6-48BA-8124-D33970B43E4D}"/>
              </a:ext>
            </a:extLst>
          </p:cNvPr>
          <p:cNvCxnSpPr>
            <a:cxnSpLocks/>
          </p:cNvCxnSpPr>
          <p:nvPr/>
        </p:nvCxnSpPr>
        <p:spPr>
          <a:xfrm flipH="1">
            <a:off x="4390789" y="5767754"/>
            <a:ext cx="824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A0024C3-957F-4641-761C-34888F23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4" y="1989574"/>
            <a:ext cx="4205632" cy="46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787628B-E9C0-5FB5-2F4B-5CCBC73E6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0193" y="1188720"/>
            <a:ext cx="2996751" cy="33291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 Capita 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EADC5-B7F9-FF9E-EB94-27C22C48FD8B}"/>
              </a:ext>
            </a:extLst>
          </p:cNvPr>
          <p:cNvSpPr txBox="1"/>
          <p:nvPr/>
        </p:nvSpPr>
        <p:spPr>
          <a:xfrm>
            <a:off x="1520984" y="1183499"/>
            <a:ext cx="6102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</a:rPr>
              <a:t>Step 6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– Select the most recent year</a:t>
            </a: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available and click “Next Step”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3AD57-F302-5C7C-AB79-97F22CE88C10}"/>
              </a:ext>
            </a:extLst>
          </p:cNvPr>
          <p:cNvSpPr txBox="1"/>
          <p:nvPr/>
        </p:nvSpPr>
        <p:spPr>
          <a:xfrm>
            <a:off x="6179736" y="4984636"/>
            <a:ext cx="4295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</a:rPr>
              <a:t>Step 7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– Provide a copy of your analysis and clearly state your results.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FBDBA-0E02-8BE7-63F9-B243B845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7" y="1829830"/>
            <a:ext cx="5248713" cy="481125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B25746-5FC8-6F05-2B71-E25D756B4D9E}"/>
              </a:ext>
            </a:extLst>
          </p:cNvPr>
          <p:cNvCxnSpPr>
            <a:cxnSpLocks/>
          </p:cNvCxnSpPr>
          <p:nvPr/>
        </p:nvCxnSpPr>
        <p:spPr>
          <a:xfrm flipH="1">
            <a:off x="1865908" y="5156463"/>
            <a:ext cx="4414312" cy="1028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2417-7891-6CD7-0CCD-BEF3E69DC103}"/>
              </a:ext>
            </a:extLst>
          </p:cNvPr>
          <p:cNvCxnSpPr>
            <a:cxnSpLocks/>
          </p:cNvCxnSpPr>
          <p:nvPr/>
        </p:nvCxnSpPr>
        <p:spPr>
          <a:xfrm>
            <a:off x="4843604" y="1702052"/>
            <a:ext cx="2516863" cy="1726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A706B6-11A7-6429-4CEF-FAF340EE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28" y="2614249"/>
            <a:ext cx="7688062" cy="2676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Unemployment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2417-7891-6CD7-0CCD-BEF3E69DC103}"/>
              </a:ext>
            </a:extLst>
          </p:cNvPr>
          <p:cNvCxnSpPr>
            <a:cxnSpLocks/>
          </p:cNvCxnSpPr>
          <p:nvPr/>
        </p:nvCxnSpPr>
        <p:spPr>
          <a:xfrm flipV="1">
            <a:off x="7197505" y="4644428"/>
            <a:ext cx="392990" cy="983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B25746-5FC8-6F05-2B71-E25D756B4D9E}"/>
              </a:ext>
            </a:extLst>
          </p:cNvPr>
          <p:cNvCxnSpPr>
            <a:cxnSpLocks/>
          </p:cNvCxnSpPr>
          <p:nvPr/>
        </p:nvCxnSpPr>
        <p:spPr>
          <a:xfrm flipH="1">
            <a:off x="7713552" y="2405123"/>
            <a:ext cx="905350" cy="1457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1258433" y="908865"/>
            <a:ext cx="9768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Use the </a:t>
            </a:r>
            <a:r>
              <a:rPr lang="en-US" sz="1800" b="0" i="0" dirty="0">
                <a:effectLst/>
              </a:rPr>
              <a:t>Databases, Tables &amp; Calculators by Subject available at </a:t>
            </a:r>
            <a:r>
              <a:rPr lang="en-US" sz="18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https://www.bls.gov/data</a:t>
            </a:r>
            <a:r>
              <a:rPr lang="en-US" sz="1800" b="0" i="0" dirty="0">
                <a:effectLst/>
              </a:rPr>
              <a:t>/ to retrieve data to determine the national employment rate and the unemployment rates for counties and equivalents.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3B9BEF-1FBD-800A-DAAF-5D1F5D29E238}"/>
              </a:ext>
            </a:extLst>
          </p:cNvPr>
          <p:cNvSpPr txBox="1"/>
          <p:nvPr/>
        </p:nvSpPr>
        <p:spPr>
          <a:xfrm flipH="1">
            <a:off x="7197505" y="1997912"/>
            <a:ext cx="322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Unemployment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0DEA3-FF06-28E4-589D-9EB68895F394}"/>
              </a:ext>
            </a:extLst>
          </p:cNvPr>
          <p:cNvSpPr txBox="1"/>
          <p:nvPr/>
        </p:nvSpPr>
        <p:spPr>
          <a:xfrm flipH="1">
            <a:off x="4940422" y="5627568"/>
            <a:ext cx="342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Area Unemployment Rate</a:t>
            </a:r>
          </a:p>
        </p:txBody>
      </p:sp>
    </p:spTree>
    <p:extLst>
      <p:ext uri="{BB962C8B-B14F-4D97-AF65-F5344CB8AC3E}">
        <p14:creationId xmlns:p14="http://schemas.microsoft.com/office/powerpoint/2010/main" val="35790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Unemployment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19C32-86C4-F902-1F8C-C5AD0667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975098"/>
            <a:ext cx="6449549" cy="4837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7910285" y="2533476"/>
            <a:ext cx="344351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/>
              <a:t>Step 1 </a:t>
            </a:r>
            <a:r>
              <a:rPr lang="en-US" sz="2000" b="0" i="0" u="none" strike="noStrike" baseline="0" dirty="0"/>
              <a:t>- Use the Local Area Unemployment Statistics database available at </a:t>
            </a:r>
            <a:r>
              <a:rPr lang="en-US" sz="2000" dirty="0">
                <a:hlinkClick r:id="rId3"/>
              </a:rPr>
              <a:t>https://data.bls.gov</a:t>
            </a:r>
            <a:r>
              <a:rPr lang="en-US" sz="2000" dirty="0"/>
              <a:t>.  Under the Unemployment, Local Area Unemployment </a:t>
            </a:r>
            <a:r>
              <a:rPr lang="en-US" sz="2000" i="0" dirty="0">
                <a:effectLst/>
              </a:rPr>
              <a:t>Statistics click on the “One Screen” </a:t>
            </a:r>
            <a:r>
              <a:rPr lang="en-US" sz="2000" dirty="0"/>
              <a:t>icon to</a:t>
            </a:r>
            <a:r>
              <a:rPr lang="en-US" sz="2000" b="0" i="0" u="none" strike="noStrike" baseline="0" dirty="0"/>
              <a:t> retrieve “not seasonally adjusted” unemployment rates for counties and equivalents.</a:t>
            </a:r>
            <a:endParaRPr lang="en-US" sz="2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09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  <a:cs typeface="+mj-cs"/>
              </a:rPr>
              <a:t>Unemployment 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baseline="0" dirty="0"/>
              <a:t>Step 2 </a:t>
            </a:r>
            <a:r>
              <a:rPr lang="en-US" sz="1700" b="0" i="0" u="none" strike="noStrike" baseline="0" dirty="0"/>
              <a:t>- Use the National Unemployment Statistics database available at </a:t>
            </a:r>
            <a:r>
              <a:rPr lang="en-US" sz="1700" dirty="0">
                <a:hlinkClick r:id="rId2"/>
              </a:rPr>
              <a:t>https://data.bls.gov</a:t>
            </a:r>
            <a:r>
              <a:rPr lang="en-US" sz="1700" dirty="0"/>
              <a:t>  Under the Unemployment, Labor Force Statistics including the national unemployment rate</a:t>
            </a:r>
            <a:r>
              <a:rPr lang="en-US" sz="1700" i="0" dirty="0">
                <a:effectLst/>
              </a:rPr>
              <a:t> click on the “One Screen” </a:t>
            </a:r>
            <a:r>
              <a:rPr lang="en-US" sz="1700" dirty="0"/>
              <a:t>icon to</a:t>
            </a:r>
            <a:r>
              <a:rPr lang="en-US" sz="1700" b="0" i="0" u="none" strike="noStrike" baseline="0" dirty="0"/>
              <a:t> retrieve the national </a:t>
            </a:r>
            <a:r>
              <a:rPr lang="en-US" sz="1700" dirty="0"/>
              <a:t>unemployment rate.  Select </a:t>
            </a:r>
            <a:r>
              <a:rPr lang="en-US" sz="1700" b="0" i="0" u="none" strike="noStrike" baseline="0" dirty="0"/>
              <a:t>“Not Seasonally Adjusted” and “Monthly”.  </a:t>
            </a: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FF174-63EC-7B09-4665-DFF507AE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04" y="2729397"/>
            <a:ext cx="5180466" cy="3483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10F007-0CFD-EB83-CB50-F81FFF729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780" y="2729398"/>
            <a:ext cx="5728087" cy="3422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Unemployment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1115681" y="791170"/>
            <a:ext cx="9768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</a:rPr>
              <a:t>Step 3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– Determine the most recent 24-month period for which both national and local area statistics are available.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1D8DF-F3B4-A69C-DF48-9D4C858C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352" y="1201761"/>
            <a:ext cx="3915178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C9ACFB-0026-7FBE-E17B-B6FC591F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44" y="1798144"/>
            <a:ext cx="4971245" cy="4353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D6FD8-B3EE-E960-B869-274E0BED0F41}"/>
              </a:ext>
            </a:extLst>
          </p:cNvPr>
          <p:cNvSpPr txBox="1"/>
          <p:nvPr/>
        </p:nvSpPr>
        <p:spPr>
          <a:xfrm>
            <a:off x="6394013" y="3454677"/>
            <a:ext cx="3214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- Exclude Annual and Preliminary data from your analysis.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D1A6D-58AD-948C-6097-074A07C598D6}"/>
              </a:ext>
            </a:extLst>
          </p:cNvPr>
          <p:cNvSpPr txBox="1"/>
          <p:nvPr/>
        </p:nvSpPr>
        <p:spPr>
          <a:xfrm flipH="1">
            <a:off x="6394013" y="4475621"/>
            <a:ext cx="3420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- In this example, the most recent 24-month period is August 2009 through July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CA00BF24F15468BFA353D435EA5C1" ma:contentTypeVersion="20" ma:contentTypeDescription="Create a new document." ma:contentTypeScope="" ma:versionID="f72e4f9e653c4651d9cd0b2d95554e55">
  <xsd:schema xmlns:xsd="http://www.w3.org/2001/XMLSchema" xmlns:xs="http://www.w3.org/2001/XMLSchema" xmlns:p="http://schemas.microsoft.com/office/2006/metadata/properties" xmlns:ns1="http://schemas.microsoft.com/sharepoint/v3" xmlns:ns2="f5f93d88-c35e-460d-9dc4-3bd5527563bb" xmlns:ns3="8b052730-6c38-4041-af70-e290b46b1954" targetNamespace="http://schemas.microsoft.com/office/2006/metadata/properties" ma:root="true" ma:fieldsID="4caf16498b09525684570cf8e86024d6" ns1:_="" ns2:_="" ns3:_="">
    <xsd:import namespace="http://schemas.microsoft.com/sharepoint/v3"/>
    <xsd:import namespace="f5f93d88-c35e-460d-9dc4-3bd5527563bb"/>
    <xsd:import namespace="8b052730-6c38-4041-af70-e290b46b1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93d88-c35e-460d-9dc4-3bd552756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052730-6c38-4041-af70-e290b46b1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73cf545-0f3f-4ec2-bf50-2c37ff26b4b9}" ma:internalName="TaxCatchAll" ma:showField="CatchAllData" ma:web="8b052730-6c38-4041-af70-e290b46b19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f5f93d88-c35e-460d-9dc4-3bd5527563bb">
      <Terms xmlns="http://schemas.microsoft.com/office/infopath/2007/PartnerControls"/>
    </lcf76f155ced4ddcb4097134ff3c332f>
    <TaxCatchAll xmlns="8b052730-6c38-4041-af70-e290b46b1954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5C5685-DB96-4F36-87C6-FE995312EDCD}"/>
</file>

<file path=customXml/itemProps2.xml><?xml version="1.0" encoding="utf-8"?>
<ds:datastoreItem xmlns:ds="http://schemas.openxmlformats.org/officeDocument/2006/customXml" ds:itemID="{8D9FD722-6DFF-4AC9-A6C8-FCC32A54FE58}">
  <ds:schemaRefs>
    <ds:schemaRef ds:uri="http://schemas.microsoft.com/office/2006/metadata/properties"/>
    <ds:schemaRef ds:uri="http://schemas.microsoft.com/office/infopath/2007/PartnerControls"/>
    <ds:schemaRef ds:uri="c15dd703-d101-405d-aeec-795dfdbfa820"/>
    <ds:schemaRef ds:uri="http://schemas.microsoft.com/sharepoint/v3"/>
    <ds:schemaRef ds:uri="f5f93d88-c35e-460d-9dc4-3bd5527563bb"/>
    <ds:schemaRef ds:uri="8b052730-6c38-4041-af70-e290b46b1954"/>
  </ds:schemaRefs>
</ds:datastoreItem>
</file>

<file path=customXml/itemProps3.xml><?xml version="1.0" encoding="utf-8"?>
<ds:datastoreItem xmlns:ds="http://schemas.openxmlformats.org/officeDocument/2006/customXml" ds:itemID="{B04A0456-9498-4AEA-BF68-4D2807077B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568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1_AMC Theme</vt:lpstr>
      <vt:lpstr>AMC Theme</vt:lpstr>
      <vt:lpstr>2_AMC Theme</vt:lpstr>
      <vt:lpstr>APEX Program Distressed Area Analysis</vt:lpstr>
      <vt:lpstr>Distressed Area Funding</vt:lpstr>
      <vt:lpstr>Per Capita Income</vt:lpstr>
      <vt:lpstr>Per Capita Income</vt:lpstr>
      <vt:lpstr>Per Capita Income</vt:lpstr>
      <vt:lpstr>Unemployment Data</vt:lpstr>
      <vt:lpstr>Unemployment Data</vt:lpstr>
      <vt:lpstr>Unemployment Data</vt:lpstr>
      <vt:lpstr>Unemployment Data</vt:lpstr>
      <vt:lpstr>Unemployment Data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 Presentation Template 2020</dc:title>
  <dc:creator>DoD Admin</dc:creator>
  <cp:lastModifiedBy>Wideman, Monica K CIV USARMY ACC (USA)</cp:lastModifiedBy>
  <cp:revision>58</cp:revision>
  <dcterms:created xsi:type="dcterms:W3CDTF">2020-08-05T00:26:22Z</dcterms:created>
  <dcterms:modified xsi:type="dcterms:W3CDTF">2025-07-31T12:22:38Z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0x0101001BACA00BF24F15468BFA353D435EA5C1</vt:lpwstr>
  </property>
  <property fmtid="{D5CDD505-2E9C-101B-9397-08002B2CF9AE}" pid="3" name="MediaServiceImageTags">
    <vt:lpwstr/>
  </property>
</Properties>
</file>