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4"/>
  </p:notesMasterIdLst>
  <p:handoutMasterIdLst>
    <p:handoutMasterId r:id="rId5"/>
  </p:handoutMasterIdLst>
  <p:sldIdLst>
    <p:sldId id="400" r:id="rId2"/>
    <p:sldId id="401" r:id="rId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urek, Matthew" initials="TM" lastIdx="1" clrIdx="0">
    <p:extLst>
      <p:ext uri="{19B8F6BF-5375-455C-9EA6-DF929625EA0E}">
        <p15:presenceInfo xmlns:p15="http://schemas.microsoft.com/office/powerpoint/2012/main" userId="S-1-5-21-15365455-1894414796-1560228694-9498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85503" autoAdjust="0"/>
  </p:normalViewPr>
  <p:slideViewPr>
    <p:cSldViewPr snapToGrid="0" showGuides="1">
      <p:cViewPr>
        <p:scale>
          <a:sx n="90" d="100"/>
          <a:sy n="90" d="100"/>
        </p:scale>
        <p:origin x="427" y="29"/>
      </p:cViewPr>
      <p:guideLst>
        <p:guide orient="horz" pos="2162"/>
        <p:guide pos="384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3894" y="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45904C4-010F-4896-9D22-0FDDB5A0FF93}" type="datetimeFigureOut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10/18/2024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Distribution Statement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899D1F1-6DC0-4977-808C-FD0BF7AD2565}" type="slidenum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‹#›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592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92715C0D-0E45-40B4-BE1B-664AAA8E6B7F}" type="datetimeFigureOut">
              <a:rPr lang="en-US" smtClean="0"/>
              <a:pPr/>
              <a:t>10/18/2024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895350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648200"/>
            <a:ext cx="5608320" cy="395097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Distribution Statement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639B577F-6036-4BCD-9021-A736CBC2873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633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0167" y="1456511"/>
            <a:ext cx="10363200" cy="457200"/>
          </a:xfrm>
        </p:spPr>
        <p:txBody>
          <a:bodyPr anchor="b" anchorCtr="0"/>
          <a:lstStyle>
            <a:lvl1pPr algn="ctr">
              <a:defRPr sz="2400" b="1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2057400"/>
            <a:ext cx="8534400" cy="1752600"/>
          </a:xfrm>
        </p:spPr>
        <p:txBody>
          <a:bodyPr/>
          <a:lstStyle>
            <a:lvl1pPr marL="0" indent="0" algn="ctr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add briefer names</a:t>
            </a:r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508000" y="19796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834195" y="4049487"/>
            <a:ext cx="8524567" cy="720221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“Briefing prepared for”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3653367" y="4790049"/>
            <a:ext cx="4876799" cy="322825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Date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281" y="5167034"/>
            <a:ext cx="1722970" cy="103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61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4400" y="2514600"/>
            <a:ext cx="103632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3198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68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4400" y="2514600"/>
            <a:ext cx="103632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3198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914400" y="3352798"/>
            <a:ext cx="10363200" cy="465138"/>
          </a:xfrm>
        </p:spPr>
        <p:txBody>
          <a:bodyPr/>
          <a:lstStyle>
            <a:lvl1pPr algn="ctr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1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876300" y="4329372"/>
            <a:ext cx="10363200" cy="1461828"/>
          </a:xfrm>
        </p:spPr>
        <p:txBody>
          <a:bodyPr anchor="t"/>
          <a:lstStyle>
            <a:lvl1pPr algn="l">
              <a:defRPr sz="2400" b="1" baseline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4341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892629" y="2954111"/>
            <a:ext cx="10363200" cy="1379538"/>
          </a:xfrm>
        </p:spPr>
        <p:txBody>
          <a:bodyPr anchor="b"/>
          <a:lstStyle>
            <a:lvl1pPr algn="l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7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>
            <a:off x="558800" y="1143000"/>
            <a:ext cx="11074400" cy="5334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199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19B5BA6F-FC6A-72F0-2956-B5D2B95948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07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_and_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6DC98F47-9A23-4C80-6D8F-BE3350F3FC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6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110744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09600" y="3581400"/>
            <a:ext cx="110744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36D4283C-CF5C-F1EA-30AE-7E1174A3F33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8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53848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197600" y="1066800"/>
            <a:ext cx="53848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F60A81FB-C004-C12B-6C95-7F30D67A78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95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hree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3688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81280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1" name="Straight Connector 10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EF4EE012-9C95-F732-B805-D1C401C589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18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Four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4" y="1066800"/>
            <a:ext cx="5377545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193975" y="1066800"/>
            <a:ext cx="5490031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6193970" y="3521528"/>
            <a:ext cx="5490031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6"/>
          </p:nvPr>
        </p:nvSpPr>
        <p:spPr>
          <a:xfrm>
            <a:off x="605976" y="3529693"/>
            <a:ext cx="5377545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2" name="Straight Connector 11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58F1B25C-58CA-CA98-20B4-3D7907220F6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95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Six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4"/>
          </p:nvPr>
        </p:nvSpPr>
        <p:spPr>
          <a:xfrm>
            <a:off x="4368800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5"/>
          </p:nvPr>
        </p:nvSpPr>
        <p:spPr>
          <a:xfrm>
            <a:off x="616857" y="3535137"/>
            <a:ext cx="3556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6"/>
          </p:nvPr>
        </p:nvSpPr>
        <p:spPr>
          <a:xfrm>
            <a:off x="8120743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7"/>
          </p:nvPr>
        </p:nvSpPr>
        <p:spPr>
          <a:xfrm>
            <a:off x="8128000" y="3535137"/>
            <a:ext cx="3556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18"/>
          </p:nvPr>
        </p:nvSpPr>
        <p:spPr>
          <a:xfrm>
            <a:off x="4376059" y="3537858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380EF3C8-CBAC-4699-246F-C0FB71634D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87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4"/>
          </p:nvPr>
        </p:nvSpPr>
        <p:spPr>
          <a:xfrm>
            <a:off x="4713516" y="1066801"/>
            <a:ext cx="6970485" cy="4811486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51422" y="1763489"/>
            <a:ext cx="3831468" cy="4115027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762002" y="1066800"/>
            <a:ext cx="3828143" cy="696687"/>
          </a:xfrm>
        </p:spPr>
        <p:txBody>
          <a:bodyPr anchor="b"/>
          <a:lstStyle>
            <a:lvl1pPr algn="l">
              <a:defRPr sz="2000" b="1" baseline="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1" name="Straight Connector 10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89116226-2015-5084-54B0-C7F58D998E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53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ding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>
            <a:off x="4550365" y="3979891"/>
            <a:ext cx="3030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800" dirty="0">
                <a:latin typeface="Tahoma" pitchFamily="34" charset="0"/>
                <a:ea typeface="Tahoma" pitchFamily="34" charset="0"/>
                <a:cs typeface="Tahoma" pitchFamily="34" charset="0"/>
              </a:rPr>
              <a:t>www.darpa.mil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3A40C43E-E55B-973D-7E1B-0AA5BFFFAB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6" y="1943823"/>
            <a:ext cx="3657607" cy="203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281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2" name="TextBox 51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PE: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1392061" y="110094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PROJECT:</a:t>
            </a:r>
          </a:p>
        </p:txBody>
      </p:sp>
      <p:sp>
        <p:nvSpPr>
          <p:cNvPr id="54" name="TextBox 53"/>
          <p:cNvSpPr txBox="1"/>
          <p:nvPr userDrawn="1"/>
        </p:nvSpPr>
        <p:spPr>
          <a:xfrm>
            <a:off x="3009902" y="110094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RDDS PG #: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73943" y="1100945"/>
            <a:ext cx="992009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2238766" y="1100946"/>
            <a:ext cx="66953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4030131" y="1100946"/>
            <a:ext cx="138712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19973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096341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79800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1" name="TextBox 60"/>
          <p:cNvSpPr txBox="1"/>
          <p:nvPr userDrawn="1"/>
        </p:nvSpPr>
        <p:spPr>
          <a:xfrm>
            <a:off x="11079800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FY20</a:t>
            </a:r>
          </a:p>
        </p:txBody>
      </p:sp>
      <p:sp>
        <p:nvSpPr>
          <p:cNvPr id="62" name="TextBox 61"/>
          <p:cNvSpPr txBox="1"/>
          <p:nvPr userDrawn="1"/>
        </p:nvSpPr>
        <p:spPr>
          <a:xfrm>
            <a:off x="10101659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FY19</a:t>
            </a:r>
          </a:p>
        </p:txBody>
      </p:sp>
      <p:sp>
        <p:nvSpPr>
          <p:cNvPr id="63" name="TextBox 62"/>
          <p:cNvSpPr txBox="1"/>
          <p:nvPr userDrawn="1"/>
        </p:nvSpPr>
        <p:spPr>
          <a:xfrm>
            <a:off x="9123517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FY18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2455863" algn="l"/>
              </a:tabLst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2455863" algn="l"/>
              </a:tabLst>
              <a:defRPr/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39"/>
          </p:nvPr>
        </p:nvSpPr>
        <p:spPr>
          <a:xfrm>
            <a:off x="10803240" y="6553200"/>
            <a:ext cx="1016000" cy="292102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A7C9D13D-768E-C45F-AF8A-AE4385A3AE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936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73941" y="1100945"/>
            <a:ext cx="1987296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3203771" y="1100946"/>
            <a:ext cx="165811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5851173" y="1100946"/>
            <a:ext cx="138712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22068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111545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95004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3" name="TextBox 32"/>
          <p:cNvSpPr txBox="1"/>
          <p:nvPr userDrawn="1"/>
        </p:nvSpPr>
        <p:spPr>
          <a:xfrm>
            <a:off x="2376359" y="1109506"/>
            <a:ext cx="10567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34" name="TextBox 33"/>
          <p:cNvSpPr txBox="1"/>
          <p:nvPr userDrawn="1"/>
        </p:nvSpPr>
        <p:spPr>
          <a:xfrm>
            <a:off x="4819654" y="110950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35" name="TextBox 34"/>
          <p:cNvSpPr txBox="1"/>
          <p:nvPr userDrawn="1"/>
        </p:nvSpPr>
        <p:spPr>
          <a:xfrm>
            <a:off x="11085197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FY20</a:t>
            </a:r>
          </a:p>
        </p:txBody>
      </p:sp>
      <p:sp>
        <p:nvSpPr>
          <p:cNvPr id="36" name="TextBox 35"/>
          <p:cNvSpPr txBox="1"/>
          <p:nvPr userDrawn="1"/>
        </p:nvSpPr>
        <p:spPr>
          <a:xfrm>
            <a:off x="10106128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FY19</a:t>
            </a:r>
          </a:p>
        </p:txBody>
      </p:sp>
      <p:sp>
        <p:nvSpPr>
          <p:cNvPr id="37" name="TextBox 36"/>
          <p:cNvSpPr txBox="1"/>
          <p:nvPr userDrawn="1"/>
        </p:nvSpPr>
        <p:spPr>
          <a:xfrm>
            <a:off x="9130605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FY18</a:t>
            </a:r>
          </a:p>
        </p:txBody>
      </p:sp>
      <p:sp>
        <p:nvSpPr>
          <p:cNvPr id="38" name="TextBox 37"/>
          <p:cNvSpPr txBox="1"/>
          <p:nvPr userDrawn="1"/>
        </p:nvSpPr>
        <p:spPr>
          <a:xfrm>
            <a:off x="8155245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PROJECT</a:t>
            </a:r>
          </a:p>
        </p:txBody>
      </p:sp>
      <p:sp>
        <p:nvSpPr>
          <p:cNvPr id="39" name="TextBox 38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7" hasCustomPrompt="1"/>
          </p:nvPr>
        </p:nvSpPr>
        <p:spPr>
          <a:xfrm>
            <a:off x="9115229" y="874914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8" hasCustomPrompt="1"/>
          </p:nvPr>
        </p:nvSpPr>
        <p:spPr>
          <a:xfrm>
            <a:off x="10111545" y="87468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9" hasCustomPrompt="1"/>
          </p:nvPr>
        </p:nvSpPr>
        <p:spPr>
          <a:xfrm>
            <a:off x="11095004" y="87468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40" hasCustomPrompt="1"/>
          </p:nvPr>
        </p:nvSpPr>
        <p:spPr>
          <a:xfrm>
            <a:off x="8124905" y="112194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1" hasCustomPrompt="1"/>
          </p:nvPr>
        </p:nvSpPr>
        <p:spPr>
          <a:xfrm>
            <a:off x="8124905" y="874688"/>
            <a:ext cx="975360" cy="228600"/>
          </a:xfrm>
        </p:spPr>
        <p:txBody>
          <a:bodyPr/>
          <a:lstStyle>
            <a:lvl1pPr algn="ctr"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D0B9EB8A-DFCD-0D9A-CD5E-ACF937D163D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798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 Placeholder 70"/>
          <p:cNvSpPr>
            <a:spLocks noGrp="1"/>
          </p:cNvSpPr>
          <p:nvPr>
            <p:ph type="body" sz="quarter" idx="49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sp>
        <p:nvSpPr>
          <p:cNvPr id="63" name="Text Placeholder 6"/>
          <p:cNvSpPr>
            <a:spLocks noGrp="1"/>
          </p:cNvSpPr>
          <p:nvPr>
            <p:ph type="body" sz="quarter" idx="47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46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60" name="Text Placeholder 67"/>
          <p:cNvSpPr>
            <a:spLocks noGrp="1"/>
          </p:cNvSpPr>
          <p:nvPr>
            <p:ph type="body" sz="quarter" idx="43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cxnSp>
        <p:nvCxnSpPr>
          <p:cNvPr id="41" name="Straight Connector 40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 userDrawn="1"/>
        </p:nvSpPr>
        <p:spPr>
          <a:xfrm>
            <a:off x="2953687" y="1124895"/>
            <a:ext cx="10567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5901886" y="1115063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64472" y="1095399"/>
            <a:ext cx="2764371" cy="246221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baseline="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3768343" y="1095399"/>
            <a:ext cx="229721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6934856" y="1105231"/>
            <a:ext cx="1213629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000" dirty="0">
                <a:latin typeface="+mn-lt"/>
                <a:cs typeface="+mn-cs"/>
              </a:defRPr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-</a:t>
            </a:r>
          </a:p>
        </p:txBody>
      </p:sp>
      <p:sp>
        <p:nvSpPr>
          <p:cNvPr id="19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31097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0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106128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4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85197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2" name="Text Placeholder 39"/>
          <p:cNvSpPr>
            <a:spLocks noGrp="1"/>
          </p:cNvSpPr>
          <p:nvPr>
            <p:ph type="body" sz="quarter" idx="31" hasCustomPrompt="1"/>
          </p:nvPr>
        </p:nvSpPr>
        <p:spPr>
          <a:xfrm>
            <a:off x="9131097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4" name="Text Placeholder 39"/>
          <p:cNvSpPr>
            <a:spLocks noGrp="1"/>
          </p:cNvSpPr>
          <p:nvPr>
            <p:ph type="body" sz="quarter" idx="32" hasCustomPrompt="1"/>
          </p:nvPr>
        </p:nvSpPr>
        <p:spPr>
          <a:xfrm>
            <a:off x="10106128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3" name="Text Placeholder 39"/>
          <p:cNvSpPr>
            <a:spLocks noGrp="1"/>
          </p:cNvSpPr>
          <p:nvPr>
            <p:ph type="body" sz="quarter" idx="33" hasCustomPrompt="1"/>
          </p:nvPr>
        </p:nvSpPr>
        <p:spPr>
          <a:xfrm>
            <a:off x="11085197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11085197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FY20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0106128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FY19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9131097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FY18</a:t>
            </a:r>
          </a:p>
        </p:txBody>
      </p:sp>
      <p:sp>
        <p:nvSpPr>
          <p:cNvPr id="45" name="TextBox 44"/>
          <p:cNvSpPr txBox="1"/>
          <p:nvPr userDrawn="1"/>
        </p:nvSpPr>
        <p:spPr>
          <a:xfrm>
            <a:off x="8152193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PROJECT</a:t>
            </a:r>
          </a:p>
        </p:txBody>
      </p:sp>
      <p:sp>
        <p:nvSpPr>
          <p:cNvPr id="46" name="Text Placeholder 39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8152193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48" name="Text Placeholder 39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8152193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cxnSp>
        <p:nvCxnSpPr>
          <p:cNvPr id="42" name="Straight Connector 41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Straight Connector 46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38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49" name="Text Placeholder 39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9131097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0" name="Text Placeholder 39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0106620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1" name="Text Placeholder 39"/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11085197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2" name="Text Placeholder 39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8152193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73"/>
          <p:cNvSpPr>
            <a:spLocks noGrp="1"/>
          </p:cNvSpPr>
          <p:nvPr>
            <p:ph type="body" sz="quarter" idx="40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36" name="Rectangle 35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2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5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2D0A6508-D5C2-230D-67A8-951C6F19EB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26491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444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_V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 rot="5400000">
            <a:off x="2603497" y="-1333497"/>
            <a:ext cx="6400803" cy="9525001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 rot="5400000">
            <a:off x="-2447443" y="3228446"/>
            <a:ext cx="5546817" cy="397933"/>
          </a:xfrm>
        </p:spPr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 rot="5400000">
            <a:off x="56713" y="6309160"/>
            <a:ext cx="530038" cy="389469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 rot="5400000">
            <a:off x="9074222" y="3657674"/>
            <a:ext cx="5041761" cy="901700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 flipH="1">
            <a:off x="11022546" y="228601"/>
            <a:ext cx="2117" cy="6410325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3FB09F80-EDC4-713C-522D-F4E13BF3AF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91971" y="495983"/>
            <a:ext cx="1206260" cy="67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47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08000" y="1219200"/>
            <a:ext cx="11176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78000" y="6550026"/>
            <a:ext cx="8636000" cy="2984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9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03240" y="6553200"/>
            <a:ext cx="1016000" cy="29210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fld id="{231CC523-8BC6-4921-807A-66BD262F34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itle Placeholder 9"/>
          <p:cNvSpPr>
            <a:spLocks noGrp="1"/>
          </p:cNvSpPr>
          <p:nvPr>
            <p:ph type="title"/>
          </p:nvPr>
        </p:nvSpPr>
        <p:spPr bwMode="auto">
          <a:xfrm>
            <a:off x="2163233" y="152400"/>
            <a:ext cx="952076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94E2C-28A1-4ACF-BE1C-DC6E3E3FF6B4}" type="datetimeFigureOut">
              <a:rPr lang="en-US" smtClean="0"/>
              <a:t>10/18/2024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2" r:id="rId3"/>
    <p:sldLayoutId id="2147483720" r:id="rId4"/>
    <p:sldLayoutId id="2147483721" r:id="rId5"/>
    <p:sldLayoutId id="2147483723" r:id="rId6"/>
    <p:sldLayoutId id="2147483725" r:id="rId7"/>
    <p:sldLayoutId id="2147483726" r:id="rId8"/>
    <p:sldLayoutId id="2147483729" r:id="rId9"/>
    <p:sldLayoutId id="2147483728" r:id="rId10"/>
    <p:sldLayoutId id="2147483727" r:id="rId11"/>
    <p:sldLayoutId id="2147483730" r:id="rId12"/>
    <p:sldLayoutId id="2147483731" r:id="rId13"/>
    <p:sldLayoutId id="2147483757" r:id="rId14"/>
    <p:sldLayoutId id="2147483758" r:id="rId15"/>
    <p:sldLayoutId id="2147483759" r:id="rId16"/>
    <p:sldLayoutId id="2147483754" r:id="rId17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Tahoma" pitchFamily="34" charset="0"/>
          <a:ea typeface="+mj-ea"/>
          <a:cs typeface="Tahom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ED061FB-86A3-13B1-04CE-20CBC687C56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Distribution Statement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5470FBF-3577-4646-3400-2DEDFB440E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939A08D-1080-F6C1-B95B-A9172912A5A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of this template is </a:t>
            </a:r>
            <a:r>
              <a:rPr lang="en-US" sz="1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required</a:t>
            </a:r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 all proposal submissions to this BAA</a:t>
            </a:r>
            <a:r>
              <a:rPr lang="en-US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Proposers must  include all information in the Proposal Summary Slide Template, Proposal Instructions and Volume I Template (Technical and Management), and Proposal Instructions and Volume II Template (Cost) to constitute a full proposal submission.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DARPA Standard Cost Proposal Spreadsheet is optional, but strongly encouraged. Proposals without the DARPA Standard Cost Proposal Spreadsheet will still constitute a full proposal submission.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Proposals not meeting the format prescribed herein may not be reviewed.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1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Proposal Summary Slide Template must include all components and must be submitted in Microsoft PowerPoint format under the file naming convention “</a:t>
            </a:r>
            <a:r>
              <a:rPr lang="en-US" sz="1400" b="1" i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</a:t>
            </a:r>
            <a:r>
              <a:rPr lang="en-US" sz="14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_Proposal</a:t>
            </a:r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Summary Slide”.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All submissions must be written in English, and all pages shall be formatted for printing on 8-1/2 by 11-inch paper with 1-inch margins and font size no smaller than 12-point. Font sizes of 8 or 10-point may be used for figures, tables, and charts.</a:t>
            </a:r>
          </a:p>
          <a:p>
            <a:endParaRPr lang="en-US" sz="1400" b="1" i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[Content requirements on the Proposal Summary Slide Template are stated in blue font and should be deleted prior to abstract submission.]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4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68FDE8A-7D31-1292-2874-4EEBB91A35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Proposal Summary Slide Instructions and Template</a:t>
            </a:r>
          </a:p>
        </p:txBody>
      </p:sp>
    </p:spTree>
    <p:extLst>
      <p:ext uri="{BB962C8B-B14F-4D97-AF65-F5344CB8AC3E}">
        <p14:creationId xmlns:p14="http://schemas.microsoft.com/office/powerpoint/2010/main" val="3491568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406B6A0-E55B-F577-382A-BABD5F6C1B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Distribution Statement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AEB00B-8864-6757-9D52-D633525FB8D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393D45-A7B9-5782-5F7D-8C6192AEDF3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fontAlgn="base">
              <a:spcBef>
                <a:spcPct val="0"/>
              </a:spcBef>
              <a:buNone/>
              <a:defRPr/>
            </a:pPr>
            <a:r>
              <a:rPr lang="en-US" sz="1200" b="1" dirty="0">
                <a:latin typeface="Tahoma" pitchFamily="34" charset="0"/>
                <a:cs typeface="Tahoma" pitchFamily="34" charset="0"/>
              </a:rPr>
              <a:t>Proposed Technical Approach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How the approach addresses the key challenges of the program.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Why your approach’s key innovation will succeed where others have failed.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Most significant limitation to your approach and how you will compensate.</a:t>
            </a:r>
          </a:p>
          <a:p>
            <a:pPr marL="0" indent="0" fontAlgn="base">
              <a:spcBef>
                <a:spcPts val="600"/>
              </a:spcBef>
              <a:buNone/>
              <a:defRPr/>
            </a:pPr>
            <a:r>
              <a:rPr lang="en-US" sz="1200" dirty="0">
                <a:solidFill>
                  <a:srgbClr val="0070C0"/>
                </a:solidFill>
              </a:rPr>
              <a:t>These bullets, combined with the graphic below, should clearly convey what is proposed.</a:t>
            </a:r>
          </a:p>
          <a:p>
            <a:pPr marL="0" indent="0">
              <a:buNone/>
            </a:pPr>
            <a:endParaRPr lang="en-US" sz="12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BEC56F6-5410-2142-E71C-02D2B209E304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 fontAlgn="base">
              <a:spcBef>
                <a:spcPct val="0"/>
              </a:spcBef>
              <a:buNone/>
              <a:defRPr/>
            </a:pPr>
            <a:r>
              <a:rPr lang="en-US" sz="1200" b="1" dirty="0">
                <a:latin typeface="Tahoma" pitchFamily="34" charset="0"/>
                <a:cs typeface="Tahoma" pitchFamily="34" charset="0"/>
              </a:rPr>
              <a:t>Technical Rationale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State your goal using absolutely no jargon. 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Summarize how you will accomplish technical goals and achieve program metrics. </a:t>
            </a:r>
            <a:endParaRPr lang="en-US" sz="1200" i="1" dirty="0">
              <a:solidFill>
                <a:srgbClr val="0070C0"/>
              </a:solidFill>
            </a:endParaRP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Describe how progress will be measured.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Identify major technical risks and describe mitigations.</a:t>
            </a:r>
          </a:p>
          <a:p>
            <a:endParaRPr lang="en-US" sz="1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EC9CE8-5F0C-B6AB-728A-6A1204D9E2D8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pPr marL="0" indent="0" fontAlgn="base">
              <a:spcBef>
                <a:spcPct val="0"/>
              </a:spcBef>
              <a:buNone/>
              <a:defRPr/>
            </a:pPr>
            <a:r>
              <a:rPr lang="en-US" sz="1200" b="1" dirty="0">
                <a:latin typeface="Tahoma" pitchFamily="34" charset="0"/>
                <a:cs typeface="Tahoma" pitchFamily="34" charset="0"/>
              </a:rPr>
              <a:t>Team organization, Milestones, and Schedule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Show the proposed team organization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Summarize technical milestones (intermediate and end‐of-phase milestones)</a:t>
            </a:r>
          </a:p>
          <a:p>
            <a:pPr marL="171450" indent="-171450" fontAlgn="base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rgbClr val="0070C0"/>
                </a:solidFill>
              </a:rPr>
              <a:t>Compact illustration of project schedule</a:t>
            </a:r>
          </a:p>
          <a:p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300B98D7-1DF6-1944-E0A0-5BD77C4BA7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numCol="1" anchor="t">
            <a:noAutofit/>
          </a:bodyPr>
          <a:lstStyle/>
          <a:p>
            <a:pPr>
              <a:defRPr/>
            </a:pPr>
            <a:r>
              <a:rPr lang="en-US" sz="1000" dirty="0">
                <a:solidFill>
                  <a:prstClr val="black"/>
                </a:solidFill>
              </a:rPr>
              <a:t>Title: </a:t>
            </a:r>
            <a:r>
              <a:rPr lang="en-US" sz="1000" dirty="0">
                <a:solidFill>
                  <a:srgbClr val="0070C0"/>
                </a:solidFill>
              </a:rPr>
              <a:t>Proposal Title</a:t>
            </a:r>
            <a:br>
              <a:rPr lang="en-US" sz="1000" dirty="0">
                <a:solidFill>
                  <a:prstClr val="black"/>
                </a:solidFill>
              </a:rPr>
            </a:br>
            <a:r>
              <a:rPr lang="en-US" sz="1000" dirty="0">
                <a:solidFill>
                  <a:srgbClr val="0070C0"/>
                </a:solidFill>
              </a:rPr>
              <a:t>Name of Prime Contractor</a:t>
            </a:r>
            <a:br>
              <a:rPr lang="en-US" sz="1000" dirty="0">
                <a:solidFill>
                  <a:prstClr val="black"/>
                </a:solidFill>
              </a:rPr>
            </a:br>
            <a:r>
              <a:rPr lang="en-US" sz="1000" dirty="0">
                <a:solidFill>
                  <a:prstClr val="black"/>
                </a:solidFill>
              </a:rPr>
              <a:t>PI: </a:t>
            </a:r>
            <a:r>
              <a:rPr lang="en-US" sz="1000" dirty="0">
                <a:solidFill>
                  <a:srgbClr val="0070C0"/>
                </a:solidFill>
              </a:rPr>
              <a:t>Title </a:t>
            </a:r>
            <a:r>
              <a:rPr lang="en-US" sz="1000" dirty="0" err="1">
                <a:solidFill>
                  <a:srgbClr val="0070C0"/>
                </a:solidFill>
              </a:rPr>
              <a:t>Firstname</a:t>
            </a:r>
            <a:r>
              <a:rPr lang="en-US" sz="1000" dirty="0">
                <a:solidFill>
                  <a:srgbClr val="0070C0"/>
                </a:solidFill>
              </a:rPr>
              <a:t> </a:t>
            </a:r>
            <a:r>
              <a:rPr lang="en-US" sz="1000" dirty="0" err="1">
                <a:solidFill>
                  <a:srgbClr val="0070C0"/>
                </a:solidFill>
              </a:rPr>
              <a:t>Lastname</a:t>
            </a:r>
            <a:r>
              <a:rPr lang="en-US" sz="1000" dirty="0">
                <a:solidFill>
                  <a:srgbClr val="0070C0"/>
                </a:solidFill>
              </a:rPr>
              <a:t> (xx% LOE)</a:t>
            </a:r>
            <a:br>
              <a:rPr lang="en-US" sz="1000" dirty="0">
                <a:solidFill>
                  <a:prstClr val="black"/>
                </a:solidFill>
              </a:rPr>
            </a:br>
            <a:r>
              <a:rPr lang="en-US" sz="1000" dirty="0">
                <a:solidFill>
                  <a:prstClr val="black"/>
                </a:solidFill>
              </a:rPr>
              <a:t>Subcontractors: </a:t>
            </a:r>
            <a:r>
              <a:rPr lang="en-US" sz="1000" dirty="0">
                <a:solidFill>
                  <a:srgbClr val="0070C0"/>
                </a:solidFill>
              </a:rPr>
              <a:t>Name</a:t>
            </a:r>
            <a:br>
              <a:rPr lang="en-US" sz="1000" strike="sngStrike" dirty="0">
                <a:solidFill>
                  <a:srgbClr val="C00000"/>
                </a:solidFill>
              </a:rPr>
            </a:br>
            <a:endParaRPr lang="en-US" sz="1000" dirty="0"/>
          </a:p>
        </p:txBody>
      </p:sp>
      <p:sp>
        <p:nvSpPr>
          <p:cNvPr id="9" name="Rounded Rectangle 1">
            <a:extLst>
              <a:ext uri="{FF2B5EF4-FFF2-40B4-BE49-F238E27FC236}">
                <a16:creationId xmlns:a16="http://schemas.microsoft.com/office/drawing/2014/main" id="{6F8A9631-D4D7-03F1-4F05-9348E8848A1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07994" y="3325348"/>
            <a:ext cx="5376863" cy="23622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chemeClr val="tx1"/>
                </a:solidFill>
              </a:rPr>
              <a:t>Replace this image with a </a:t>
            </a:r>
          </a:p>
          <a:p>
            <a:pPr marL="0" indent="0" algn="ctr">
              <a:buNone/>
            </a:pPr>
            <a:r>
              <a:rPr lang="en-US" sz="4000" dirty="0">
                <a:solidFill>
                  <a:schemeClr val="tx1"/>
                </a:solidFill>
              </a:rPr>
              <a:t>GRAPHIC </a:t>
            </a:r>
          </a:p>
          <a:p>
            <a:pPr marL="0" indent="0" algn="ctr">
              <a:buNone/>
            </a:pPr>
            <a:r>
              <a:rPr lang="en-US" dirty="0">
                <a:solidFill>
                  <a:schemeClr val="tx1"/>
                </a:solidFill>
              </a:rPr>
              <a:t>representative of the proposed technical approach</a:t>
            </a:r>
          </a:p>
          <a:p>
            <a:pPr marL="0" indent="0" algn="ctr">
              <a:buNone/>
            </a:pPr>
            <a:endParaRPr 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47AE2FF-B06E-5292-B507-98B2049AC7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710597"/>
              </p:ext>
            </p:extLst>
          </p:nvPr>
        </p:nvGraphicFramePr>
        <p:xfrm>
          <a:off x="1208428" y="6113782"/>
          <a:ext cx="4172855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4571">
                  <a:extLst>
                    <a:ext uri="{9D8B030D-6E8A-4147-A177-3AD203B41FA5}">
                      <a16:colId xmlns:a16="http://schemas.microsoft.com/office/drawing/2014/main" val="2162103200"/>
                    </a:ext>
                  </a:extLst>
                </a:gridCol>
                <a:gridCol w="834571">
                  <a:extLst>
                    <a:ext uri="{9D8B030D-6E8A-4147-A177-3AD203B41FA5}">
                      <a16:colId xmlns:a16="http://schemas.microsoft.com/office/drawing/2014/main" val="4135317900"/>
                    </a:ext>
                  </a:extLst>
                </a:gridCol>
                <a:gridCol w="834571">
                  <a:extLst>
                    <a:ext uri="{9D8B030D-6E8A-4147-A177-3AD203B41FA5}">
                      <a16:colId xmlns:a16="http://schemas.microsoft.com/office/drawing/2014/main" val="200732569"/>
                    </a:ext>
                  </a:extLst>
                </a:gridCol>
                <a:gridCol w="834571">
                  <a:extLst>
                    <a:ext uri="{9D8B030D-6E8A-4147-A177-3AD203B41FA5}">
                      <a16:colId xmlns:a16="http://schemas.microsoft.com/office/drawing/2014/main" val="3362713628"/>
                    </a:ext>
                  </a:extLst>
                </a:gridCol>
                <a:gridCol w="834571">
                  <a:extLst>
                    <a:ext uri="{9D8B030D-6E8A-4147-A177-3AD203B41FA5}">
                      <a16:colId xmlns:a16="http://schemas.microsoft.com/office/drawing/2014/main" val="1917596323"/>
                    </a:ext>
                  </a:extLst>
                </a:gridCol>
              </a:tblGrid>
              <a:tr h="224367">
                <a:tc>
                  <a:txBody>
                    <a:bodyPr/>
                    <a:lstStyle/>
                    <a:p>
                      <a:r>
                        <a:rPr lang="en-US" sz="1000" dirty="0"/>
                        <a:t>Summary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Phase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Phase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Phase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6199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000" dirty="0"/>
                        <a:t>Proposed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190593"/>
                  </a:ext>
                </a:extLst>
              </a:tr>
            </a:tbl>
          </a:graphicData>
        </a:graphic>
      </p:graphicFrame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FC9E61B7-FFED-1306-908B-8D8D6914CA18}"/>
              </a:ext>
            </a:extLst>
          </p:cNvPr>
          <p:cNvSpPr txBox="1">
            <a:spLocks/>
          </p:cNvSpPr>
          <p:nvPr/>
        </p:nvSpPr>
        <p:spPr>
          <a:xfrm>
            <a:off x="1259610" y="5829626"/>
            <a:ext cx="4070489" cy="28415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50" kern="120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50" kern="120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summarize cost per phase in the table below</a:t>
            </a:r>
            <a:endParaRPr lang="en-US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028700" lvl="1"/>
            <a:endParaRPr lang="en-US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51A769-E2E2-40EB-46B1-CAA961B19F9E}"/>
              </a:ext>
            </a:extLst>
          </p:cNvPr>
          <p:cNvSpPr txBox="1"/>
          <p:nvPr/>
        </p:nvSpPr>
        <p:spPr>
          <a:xfrm rot="20301998">
            <a:off x="2076227" y="2655163"/>
            <a:ext cx="6820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</a:rPr>
              <a:t>SAMPLE</a:t>
            </a:r>
          </a:p>
        </p:txBody>
      </p:sp>
    </p:spTree>
    <p:extLst>
      <p:ext uri="{BB962C8B-B14F-4D97-AF65-F5344CB8AC3E}">
        <p14:creationId xmlns:p14="http://schemas.microsoft.com/office/powerpoint/2010/main" val="3272981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noFill/>
        <a:ln w="22225">
          <a:solidFill>
            <a:schemeClr val="tx1"/>
          </a:solidFill>
          <a:round/>
          <a:headEnd/>
          <a:tailEnd/>
        </a:ln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</a:objectDefaults>
  <a:extraClrSchemeLst/>
  <a:extLst>
    <a:ext uri="{05A4C25C-085E-4340-85A3-A5531E510DB2}">
      <thm15:themeFamily xmlns:thm15="http://schemas.microsoft.com/office/thememl/2012/main" name="Updated_DARPA_Template_20190102_1237.pptx" id="{73648ED9-5A49-4BD0-BC42-DE32C2E6CF09}" vid="{D0B459EC-B9B7-4546-9243-8AF0A3298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4559</TotalTime>
  <Words>384</Words>
  <Application>Microsoft Office PowerPoint</Application>
  <PresentationFormat>Widescreen</PresentationFormat>
  <Paragraphs>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Tahoma</vt:lpstr>
      <vt:lpstr>Times New Roman</vt:lpstr>
      <vt:lpstr>Office Theme</vt:lpstr>
      <vt:lpstr>Proposal Summary Slide Instructions and Template</vt:lpstr>
      <vt:lpstr>Title: Proposal Title Name of Prime Contractor PI: Title Firstname Lastname (xx% LOE) Subcontractors: Name </vt:lpstr>
    </vt:vector>
  </TitlesOfParts>
  <Company>DARPA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LINC detailed metrics and milestones</dc:title>
  <dc:creator>Waisel, Laurie (contr-i2o)</dc:creator>
  <cp:lastModifiedBy>Kershner, Bethany (contr-i2o)</cp:lastModifiedBy>
  <cp:revision>61</cp:revision>
  <cp:lastPrinted>2011-09-22T20:00:03Z</cp:lastPrinted>
  <dcterms:created xsi:type="dcterms:W3CDTF">2021-06-04T16:12:57Z</dcterms:created>
  <dcterms:modified xsi:type="dcterms:W3CDTF">2024-10-18T13:21:59Z</dcterms:modified>
</cp:coreProperties>
</file>