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0" saveSubsetFonts="1">
  <p:sldMasterIdLst>
    <p:sldMasterId id="2147483664" r:id="rId1"/>
  </p:sldMasterIdLst>
  <p:notesMasterIdLst>
    <p:notesMasterId r:id="rId3"/>
  </p:notesMasterIdLst>
  <p:sldIdLst>
    <p:sldId id="270" r:id="rId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76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92715C0D-0E45-40B4-BE1B-664AAA8E6B7F}" type="datetimeFigureOut">
              <a:rPr lang="en-US" smtClean="0"/>
              <a:pPr/>
              <a:t>8/26/2022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89535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648200"/>
            <a:ext cx="5608320" cy="395097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Distribution Statement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639B577F-6036-4BCD-9021-A736CBC2873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6" descr="TITLE-HEADER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7" y="-77470"/>
            <a:ext cx="1582209" cy="108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633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682625" y="1456511"/>
            <a:ext cx="7772400" cy="457200"/>
          </a:xfrm>
        </p:spPr>
        <p:txBody>
          <a:bodyPr anchor="b" anchorCtr="0"/>
          <a:lstStyle>
            <a:lvl1pPr algn="ctr">
              <a:defRPr sz="2400" b="1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2057400"/>
            <a:ext cx="6400800" cy="1752600"/>
          </a:xfrm>
        </p:spPr>
        <p:txBody>
          <a:bodyPr/>
          <a:lstStyle>
            <a:lvl1pPr marL="0" indent="0" algn="ctr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add briefer names</a:t>
            </a:r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381000" y="1979615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280" y="5226161"/>
            <a:ext cx="1241441" cy="749220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375646" y="4049486"/>
            <a:ext cx="6393425" cy="720221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“Briefing prepared for”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2740025" y="4790048"/>
            <a:ext cx="3657599" cy="322825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Date</a:t>
            </a:r>
          </a:p>
        </p:txBody>
      </p:sp>
    </p:spTree>
    <p:extLst>
      <p:ext uri="{BB962C8B-B14F-4D97-AF65-F5344CB8AC3E}">
        <p14:creationId xmlns:p14="http://schemas.microsoft.com/office/powerpoint/2010/main" val="3498614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7724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381000" y="3198815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68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77724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381000" y="3198815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685800" y="3352798"/>
            <a:ext cx="7772400" cy="465138"/>
          </a:xfrm>
        </p:spPr>
        <p:txBody>
          <a:bodyPr/>
          <a:lstStyle>
            <a:lvl1pPr algn="ctr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1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657225" y="4329372"/>
            <a:ext cx="7772400" cy="1461828"/>
          </a:xfrm>
        </p:spPr>
        <p:txBody>
          <a:bodyPr anchor="t"/>
          <a:lstStyle>
            <a:lvl1pPr algn="l">
              <a:defRPr sz="2400" b="1" baseline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381000" y="4341815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669472" y="2954111"/>
            <a:ext cx="7772400" cy="1379538"/>
          </a:xfrm>
        </p:spPr>
        <p:txBody>
          <a:bodyPr anchor="b"/>
          <a:lstStyle>
            <a:lvl1pPr algn="l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76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>
            <a:off x="419100" y="1143000"/>
            <a:ext cx="8305800" cy="5334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622425" y="151418"/>
            <a:ext cx="7140575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07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_and_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622425" y="151418"/>
            <a:ext cx="7140575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146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Ro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83058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457200" y="3581400"/>
            <a:ext cx="83058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8" name="Straight Connector 7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619250" y="151418"/>
            <a:ext cx="714375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82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40386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4648200" y="1066800"/>
            <a:ext cx="40386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8" name="Straight Connector 7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622424" y="151418"/>
            <a:ext cx="7140575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95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hree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2667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3276600" y="1066800"/>
            <a:ext cx="2667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6096000" y="1066800"/>
            <a:ext cx="2667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9" name="Straight Connector 8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622854" y="151418"/>
            <a:ext cx="7140146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187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Four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457202" y="1066800"/>
            <a:ext cx="4033159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4645481" y="1066800"/>
            <a:ext cx="4117523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4645477" y="3521528"/>
            <a:ext cx="4117523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6"/>
          </p:nvPr>
        </p:nvSpPr>
        <p:spPr>
          <a:xfrm>
            <a:off x="454481" y="3529693"/>
            <a:ext cx="4033159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0" name="Straight Connector 9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619250" y="151418"/>
            <a:ext cx="714375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9495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Six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1066800"/>
            <a:ext cx="2667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4"/>
          </p:nvPr>
        </p:nvSpPr>
        <p:spPr>
          <a:xfrm>
            <a:off x="3276600" y="1066800"/>
            <a:ext cx="2667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5"/>
          </p:nvPr>
        </p:nvSpPr>
        <p:spPr>
          <a:xfrm>
            <a:off x="462643" y="3535136"/>
            <a:ext cx="2667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16"/>
          </p:nvPr>
        </p:nvSpPr>
        <p:spPr>
          <a:xfrm>
            <a:off x="6090557" y="1066800"/>
            <a:ext cx="2667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7"/>
          </p:nvPr>
        </p:nvSpPr>
        <p:spPr>
          <a:xfrm>
            <a:off x="6096000" y="3535136"/>
            <a:ext cx="2667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18"/>
          </p:nvPr>
        </p:nvSpPr>
        <p:spPr>
          <a:xfrm>
            <a:off x="3282044" y="3537858"/>
            <a:ext cx="2667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3" name="Straight Connector 12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1619250" y="151418"/>
            <a:ext cx="714375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87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4"/>
          </p:nvPr>
        </p:nvSpPr>
        <p:spPr>
          <a:xfrm>
            <a:off x="3535137" y="1066801"/>
            <a:ext cx="5227864" cy="4811486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63566" y="1763488"/>
            <a:ext cx="2873601" cy="4115027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571501" y="1066799"/>
            <a:ext cx="2871107" cy="696687"/>
          </a:xfrm>
        </p:spPr>
        <p:txBody>
          <a:bodyPr anchor="b"/>
          <a:lstStyle>
            <a:lvl1pPr algn="l">
              <a:defRPr sz="2000" b="1" baseline="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9" name="Straight Connector 8"/>
          <p:cNvCxnSpPr>
            <a:cxnSpLocks noChangeShapeType="1"/>
          </p:cNvCxnSpPr>
          <p:nvPr userDrawn="1"/>
        </p:nvCxnSpPr>
        <p:spPr bwMode="auto">
          <a:xfrm>
            <a:off x="381000" y="840101"/>
            <a:ext cx="8382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622854" y="151418"/>
            <a:ext cx="7140146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536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ding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729431" y="3525877"/>
            <a:ext cx="1716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dirty="0">
                <a:latin typeface="Tahoma" pitchFamily="34" charset="0"/>
                <a:ea typeface="Tahoma" pitchFamily="34" charset="0"/>
                <a:cs typeface="Tahoma" pitchFamily="34" charset="0"/>
              </a:rPr>
              <a:t>www.darpa.mil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182" y="2531269"/>
            <a:ext cx="1770360" cy="106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281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197156" y="4077691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197156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4572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05245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900113" y="1363189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5591173" y="1365362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255985" y="3843864"/>
            <a:ext cx="4002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6141092" y="3843864"/>
            <a:ext cx="1614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4689815" y="4329799"/>
            <a:ext cx="2439118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7135836" y="4329585"/>
            <a:ext cx="196596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612592" y="201560"/>
            <a:ext cx="641908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sp>
        <p:nvSpPr>
          <p:cNvPr id="52" name="TextBox 51"/>
          <p:cNvSpPr txBox="1"/>
          <p:nvPr userDrawn="1"/>
        </p:nvSpPr>
        <p:spPr>
          <a:xfrm>
            <a:off x="28578" y="1100945"/>
            <a:ext cx="6238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PE:</a:t>
            </a:r>
          </a:p>
        </p:txBody>
      </p:sp>
      <p:sp>
        <p:nvSpPr>
          <p:cNvPr id="53" name="TextBox 52"/>
          <p:cNvSpPr txBox="1"/>
          <p:nvPr userDrawn="1"/>
        </p:nvSpPr>
        <p:spPr>
          <a:xfrm>
            <a:off x="1044045" y="1100945"/>
            <a:ext cx="12049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PROJECT:</a:t>
            </a:r>
          </a:p>
        </p:txBody>
      </p:sp>
      <p:sp>
        <p:nvSpPr>
          <p:cNvPr id="54" name="TextBox 53"/>
          <p:cNvSpPr txBox="1"/>
          <p:nvPr userDrawn="1"/>
        </p:nvSpPr>
        <p:spPr>
          <a:xfrm>
            <a:off x="2257426" y="1100945"/>
            <a:ext cx="12049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RDDS PG #:</a:t>
            </a:r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280457" y="1100945"/>
            <a:ext cx="744007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1679074" y="1100945"/>
            <a:ext cx="502149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3022598" y="1100945"/>
            <a:ext cx="1040343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6839980" y="1100945"/>
            <a:ext cx="73152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7572256" y="1100945"/>
            <a:ext cx="73152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8309850" y="1100945"/>
            <a:ext cx="73152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1" name="TextBox 60"/>
          <p:cNvSpPr txBox="1"/>
          <p:nvPr userDrawn="1"/>
        </p:nvSpPr>
        <p:spPr>
          <a:xfrm>
            <a:off x="8309850" y="880703"/>
            <a:ext cx="731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dirty="0">
                <a:solidFill>
                  <a:prstClr val="black"/>
                </a:solidFill>
              </a:rPr>
              <a:t>FY17</a:t>
            </a:r>
          </a:p>
        </p:txBody>
      </p:sp>
      <p:sp>
        <p:nvSpPr>
          <p:cNvPr id="62" name="TextBox 61"/>
          <p:cNvSpPr txBox="1"/>
          <p:nvPr userDrawn="1"/>
        </p:nvSpPr>
        <p:spPr>
          <a:xfrm>
            <a:off x="7576244" y="880703"/>
            <a:ext cx="731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dirty="0">
                <a:solidFill>
                  <a:prstClr val="black"/>
                </a:solidFill>
              </a:rPr>
              <a:t>FY16</a:t>
            </a:r>
          </a:p>
        </p:txBody>
      </p:sp>
      <p:sp>
        <p:nvSpPr>
          <p:cNvPr id="63" name="TextBox 62"/>
          <p:cNvSpPr txBox="1"/>
          <p:nvPr userDrawn="1"/>
        </p:nvSpPr>
        <p:spPr>
          <a:xfrm>
            <a:off x="6842638" y="880703"/>
            <a:ext cx="7315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dirty="0">
                <a:solidFill>
                  <a:prstClr val="black"/>
                </a:solidFill>
              </a:rPr>
              <a:t>FY15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4684412" y="4103929"/>
            <a:ext cx="4407408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2455863" algn="l"/>
              </a:tabLst>
            </a:pPr>
            <a:r>
              <a:rPr lang="en-US" sz="1000" dirty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7128933" y="4095462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2455863" algn="l"/>
              </a:tabLst>
              <a:defRPr/>
            </a:pPr>
            <a:r>
              <a:rPr lang="en-US" sz="1000" dirty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39"/>
          </p:nvPr>
        </p:nvSpPr>
        <p:spPr>
          <a:xfrm>
            <a:off x="8102430" y="6553200"/>
            <a:ext cx="762000" cy="292102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1010769" y="6583835"/>
            <a:ext cx="7122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</p:spTree>
    <p:extLst>
      <p:ext uri="{BB962C8B-B14F-4D97-AF65-F5344CB8AC3E}">
        <p14:creationId xmlns:p14="http://schemas.microsoft.com/office/powerpoint/2010/main" val="3262936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197156" y="4077691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197156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4572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05245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900113" y="1363189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5591173" y="1365362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255985" y="3843864"/>
            <a:ext cx="4002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6141092" y="3843864"/>
            <a:ext cx="1614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4689815" y="4329799"/>
            <a:ext cx="2439118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7135836" y="4329585"/>
            <a:ext cx="196596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612592" y="201560"/>
            <a:ext cx="641908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280456" y="1100945"/>
            <a:ext cx="1490472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2402828" y="1100945"/>
            <a:ext cx="1243584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4388379" y="1100945"/>
            <a:ext cx="1040343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6841551" y="1120609"/>
            <a:ext cx="73152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7583659" y="1120609"/>
            <a:ext cx="73152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8321253" y="1120609"/>
            <a:ext cx="73152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3" name="TextBox 32"/>
          <p:cNvSpPr txBox="1"/>
          <p:nvPr userDrawn="1"/>
        </p:nvSpPr>
        <p:spPr>
          <a:xfrm>
            <a:off x="1782269" y="1109505"/>
            <a:ext cx="79255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PROJECT:</a:t>
            </a:r>
          </a:p>
        </p:txBody>
      </p:sp>
      <p:sp>
        <p:nvSpPr>
          <p:cNvPr id="34" name="TextBox 33"/>
          <p:cNvSpPr txBox="1"/>
          <p:nvPr userDrawn="1"/>
        </p:nvSpPr>
        <p:spPr>
          <a:xfrm>
            <a:off x="3614740" y="1109505"/>
            <a:ext cx="12049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RDDS</a:t>
            </a:r>
            <a:r>
              <a:rPr lang="en-US" sz="1000" baseline="0" dirty="0">
                <a:latin typeface="+mn-lt"/>
              </a:rPr>
              <a:t> PG #</a:t>
            </a:r>
            <a:r>
              <a:rPr lang="en-US" sz="1000" dirty="0">
                <a:latin typeface="+mn-lt"/>
              </a:rPr>
              <a:t>:</a:t>
            </a:r>
          </a:p>
        </p:txBody>
      </p:sp>
      <p:sp>
        <p:nvSpPr>
          <p:cNvPr id="35" name="TextBox 34"/>
          <p:cNvSpPr txBox="1"/>
          <p:nvPr userDrawn="1"/>
        </p:nvSpPr>
        <p:spPr>
          <a:xfrm>
            <a:off x="8313898" y="663878"/>
            <a:ext cx="73152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FY17</a:t>
            </a:r>
          </a:p>
        </p:txBody>
      </p:sp>
      <p:sp>
        <p:nvSpPr>
          <p:cNvPr id="36" name="TextBox 35"/>
          <p:cNvSpPr txBox="1"/>
          <p:nvPr userDrawn="1"/>
        </p:nvSpPr>
        <p:spPr>
          <a:xfrm>
            <a:off x="7579596" y="663878"/>
            <a:ext cx="73152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FY16</a:t>
            </a:r>
          </a:p>
        </p:txBody>
      </p:sp>
      <p:sp>
        <p:nvSpPr>
          <p:cNvPr id="37" name="TextBox 36"/>
          <p:cNvSpPr txBox="1"/>
          <p:nvPr userDrawn="1"/>
        </p:nvSpPr>
        <p:spPr>
          <a:xfrm>
            <a:off x="6847954" y="663878"/>
            <a:ext cx="73152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FY15</a:t>
            </a:r>
          </a:p>
        </p:txBody>
      </p:sp>
      <p:sp>
        <p:nvSpPr>
          <p:cNvPr id="38" name="TextBox 37"/>
          <p:cNvSpPr txBox="1"/>
          <p:nvPr userDrawn="1"/>
        </p:nvSpPr>
        <p:spPr>
          <a:xfrm>
            <a:off x="6116434" y="663878"/>
            <a:ext cx="73152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PROJECT</a:t>
            </a:r>
          </a:p>
        </p:txBody>
      </p:sp>
      <p:sp>
        <p:nvSpPr>
          <p:cNvPr id="39" name="TextBox 38"/>
          <p:cNvSpPr txBox="1"/>
          <p:nvPr userDrawn="1"/>
        </p:nvSpPr>
        <p:spPr>
          <a:xfrm>
            <a:off x="28578" y="1100945"/>
            <a:ext cx="6238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PE: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7" hasCustomPrompt="1"/>
          </p:nvPr>
        </p:nvSpPr>
        <p:spPr>
          <a:xfrm>
            <a:off x="6836422" y="874914"/>
            <a:ext cx="73152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8" hasCustomPrompt="1"/>
          </p:nvPr>
        </p:nvSpPr>
        <p:spPr>
          <a:xfrm>
            <a:off x="7583659" y="874688"/>
            <a:ext cx="73152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9" hasCustomPrompt="1"/>
          </p:nvPr>
        </p:nvSpPr>
        <p:spPr>
          <a:xfrm>
            <a:off x="8321253" y="874688"/>
            <a:ext cx="73152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sz="quarter" idx="40" hasCustomPrompt="1"/>
          </p:nvPr>
        </p:nvSpPr>
        <p:spPr>
          <a:xfrm>
            <a:off x="6093679" y="1121948"/>
            <a:ext cx="73152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-</a:t>
            </a:r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1" hasCustomPrompt="1"/>
          </p:nvPr>
        </p:nvSpPr>
        <p:spPr>
          <a:xfrm>
            <a:off x="6093679" y="874688"/>
            <a:ext cx="731520" cy="228600"/>
          </a:xfrm>
        </p:spPr>
        <p:txBody>
          <a:bodyPr/>
          <a:lstStyle>
            <a:lvl1pPr algn="ctr">
              <a:defRPr sz="900"/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-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4684412" y="4103929"/>
            <a:ext cx="4407408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7128933" y="4095462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50" name="TextBox 49"/>
          <p:cNvSpPr txBox="1"/>
          <p:nvPr userDrawn="1"/>
        </p:nvSpPr>
        <p:spPr>
          <a:xfrm>
            <a:off x="1010769" y="6583835"/>
            <a:ext cx="7122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Distribution authorized to U.S. Government Agencies only. Other requests</a:t>
            </a:r>
            <a:r>
              <a:rPr lang="en-US" sz="900" baseline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for this document shall be referred to DARPA Director’s Office.</a:t>
            </a:r>
            <a:endParaRPr lang="en-US" sz="9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4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798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 Placeholder 70"/>
          <p:cNvSpPr>
            <a:spLocks noGrp="1"/>
          </p:cNvSpPr>
          <p:nvPr>
            <p:ph type="body" sz="quarter" idx="49" hasCustomPrompt="1"/>
          </p:nvPr>
        </p:nvSpPr>
        <p:spPr>
          <a:xfrm>
            <a:off x="197156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sp>
        <p:nvSpPr>
          <p:cNvPr id="63" name="Text Placeholder 6"/>
          <p:cNvSpPr>
            <a:spLocks noGrp="1"/>
          </p:cNvSpPr>
          <p:nvPr>
            <p:ph type="body" sz="quarter" idx="47" hasCustomPrompt="1"/>
          </p:nvPr>
        </p:nvSpPr>
        <p:spPr>
          <a:xfrm>
            <a:off x="7135836" y="4329585"/>
            <a:ext cx="196596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46" hasCustomPrompt="1"/>
          </p:nvPr>
        </p:nvSpPr>
        <p:spPr>
          <a:xfrm>
            <a:off x="4689815" y="4329799"/>
            <a:ext cx="2439118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60" name="Text Placeholder 67"/>
          <p:cNvSpPr>
            <a:spLocks noGrp="1"/>
          </p:cNvSpPr>
          <p:nvPr>
            <p:ph type="body" sz="quarter" idx="43" hasCustomPrompt="1"/>
          </p:nvPr>
        </p:nvSpPr>
        <p:spPr>
          <a:xfrm>
            <a:off x="1612592" y="201560"/>
            <a:ext cx="641908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cxnSp>
        <p:nvCxnSpPr>
          <p:cNvPr id="41" name="Straight Connector 40"/>
          <p:cNvCxnSpPr/>
          <p:nvPr userDrawn="1"/>
        </p:nvCxnSpPr>
        <p:spPr bwMode="auto">
          <a:xfrm>
            <a:off x="0" y="1355726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/>
          <p:nvPr userDrawn="1"/>
        </p:nvSpPr>
        <p:spPr>
          <a:xfrm>
            <a:off x="2215265" y="1124894"/>
            <a:ext cx="79255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PROJECT:</a:t>
            </a:r>
          </a:p>
        </p:txBody>
      </p:sp>
      <p:sp>
        <p:nvSpPr>
          <p:cNvPr id="53" name="TextBox 52"/>
          <p:cNvSpPr txBox="1"/>
          <p:nvPr userDrawn="1"/>
        </p:nvSpPr>
        <p:spPr>
          <a:xfrm>
            <a:off x="28578" y="1100945"/>
            <a:ext cx="62388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PE: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4426414" y="1115062"/>
            <a:ext cx="12049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RDDS</a:t>
            </a:r>
            <a:r>
              <a:rPr lang="en-US" sz="1000" baseline="0" dirty="0">
                <a:latin typeface="+mn-lt"/>
              </a:rPr>
              <a:t> PG #</a:t>
            </a:r>
            <a:r>
              <a:rPr lang="en-US" sz="1000" dirty="0">
                <a:latin typeface="+mn-lt"/>
              </a:rPr>
              <a:t>: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273354" y="1095398"/>
            <a:ext cx="2073278" cy="246221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baseline="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2826257" y="1095398"/>
            <a:ext cx="1722909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5201142" y="1105230"/>
            <a:ext cx="91022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000" dirty="0">
                <a:latin typeface="+mn-lt"/>
                <a:cs typeface="+mn-cs"/>
              </a:defRPr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-</a:t>
            </a:r>
          </a:p>
        </p:txBody>
      </p:sp>
      <p:sp>
        <p:nvSpPr>
          <p:cNvPr id="19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6848323" y="1184163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0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7579596" y="1184163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4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8313898" y="1184163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2" name="Text Placeholder 39"/>
          <p:cNvSpPr>
            <a:spLocks noGrp="1"/>
          </p:cNvSpPr>
          <p:nvPr>
            <p:ph type="body" sz="quarter" idx="31" hasCustomPrompt="1"/>
          </p:nvPr>
        </p:nvSpPr>
        <p:spPr>
          <a:xfrm>
            <a:off x="6848323" y="102097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4" name="Text Placeholder 39"/>
          <p:cNvSpPr>
            <a:spLocks noGrp="1"/>
          </p:cNvSpPr>
          <p:nvPr>
            <p:ph type="body" sz="quarter" idx="32" hasCustomPrompt="1"/>
          </p:nvPr>
        </p:nvSpPr>
        <p:spPr>
          <a:xfrm>
            <a:off x="7579596" y="102097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3" name="Text Placeholder 39"/>
          <p:cNvSpPr>
            <a:spLocks noGrp="1"/>
          </p:cNvSpPr>
          <p:nvPr>
            <p:ph type="body" sz="quarter" idx="33" hasCustomPrompt="1"/>
          </p:nvPr>
        </p:nvSpPr>
        <p:spPr>
          <a:xfrm>
            <a:off x="8313898" y="102097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8313898" y="709920"/>
            <a:ext cx="73152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FY17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7579596" y="709920"/>
            <a:ext cx="73152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FY16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6848323" y="709920"/>
            <a:ext cx="73152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FY15</a:t>
            </a:r>
          </a:p>
        </p:txBody>
      </p:sp>
      <p:sp>
        <p:nvSpPr>
          <p:cNvPr id="45" name="TextBox 44"/>
          <p:cNvSpPr txBox="1"/>
          <p:nvPr userDrawn="1"/>
        </p:nvSpPr>
        <p:spPr>
          <a:xfrm>
            <a:off x="6114145" y="709920"/>
            <a:ext cx="73152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PROJECT</a:t>
            </a:r>
          </a:p>
        </p:txBody>
      </p:sp>
      <p:sp>
        <p:nvSpPr>
          <p:cNvPr id="46" name="Text Placeholder 39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6114145" y="1184163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48" name="Text Placeholder 39"/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6114145" y="102097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900113" y="1363189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5591173" y="1365362"/>
            <a:ext cx="27146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255985" y="3843864"/>
            <a:ext cx="4002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14" y="130207"/>
            <a:ext cx="1085438" cy="655071"/>
          </a:xfrm>
          <a:prstGeom prst="rect">
            <a:avLst/>
          </a:prstGeom>
        </p:spPr>
      </p:pic>
      <p:cxnSp>
        <p:nvCxnSpPr>
          <p:cNvPr id="42" name="Straight Connector 41"/>
          <p:cNvCxnSpPr/>
          <p:nvPr userDrawn="1"/>
        </p:nvCxnSpPr>
        <p:spPr bwMode="auto">
          <a:xfrm>
            <a:off x="0" y="3825875"/>
            <a:ext cx="9144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" name="Straight Connector 46"/>
          <p:cNvCxnSpPr/>
          <p:nvPr userDrawn="1"/>
        </p:nvCxnSpPr>
        <p:spPr bwMode="auto">
          <a:xfrm>
            <a:off x="4572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TextBox 38"/>
          <p:cNvSpPr txBox="1"/>
          <p:nvPr userDrawn="1"/>
        </p:nvSpPr>
        <p:spPr>
          <a:xfrm>
            <a:off x="6141092" y="3843864"/>
            <a:ext cx="1614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49" name="Text Placeholder 39"/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6848323" y="84914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0" name="Text Placeholder 39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7579965" y="84914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1" name="Text Placeholder 39"/>
          <p:cNvSpPr>
            <a:spLocks noGrp="1"/>
          </p:cNvSpPr>
          <p:nvPr userDrawn="1">
            <p:ph type="body" sz="quarter" idx="38" hasCustomPrompt="1"/>
          </p:nvPr>
        </p:nvSpPr>
        <p:spPr>
          <a:xfrm>
            <a:off x="8313898" y="84914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2" name="Text Placeholder 39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114145" y="849141"/>
            <a:ext cx="73152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73"/>
          <p:cNvSpPr>
            <a:spLocks noGrp="1"/>
          </p:cNvSpPr>
          <p:nvPr>
            <p:ph type="body" sz="quarter" idx="40" hasCustomPrompt="1"/>
          </p:nvPr>
        </p:nvSpPr>
        <p:spPr>
          <a:xfrm>
            <a:off x="197156" y="4077691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4705245" y="1592626"/>
            <a:ext cx="4288536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36" name="Rectangle 35"/>
          <p:cNvSpPr/>
          <p:nvPr userDrawn="1"/>
        </p:nvSpPr>
        <p:spPr>
          <a:xfrm>
            <a:off x="4684412" y="4103929"/>
            <a:ext cx="4407408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7128933" y="4095462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68" name="TextBox 67"/>
          <p:cNvSpPr txBox="1"/>
          <p:nvPr userDrawn="1"/>
        </p:nvSpPr>
        <p:spPr>
          <a:xfrm>
            <a:off x="1010769" y="6583835"/>
            <a:ext cx="7122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Distribution authorized to U.S. Government Agencies only. Other requests</a:t>
            </a:r>
            <a:r>
              <a:rPr lang="en-US" sz="900" baseline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for this document shall be referred to DARPA Director’s Office.</a:t>
            </a:r>
            <a:endParaRPr lang="en-US" sz="9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2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444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_Ve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 rot="5400000">
            <a:off x="1152522" y="-142872"/>
            <a:ext cx="6400803" cy="7143751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 rot="5400000">
            <a:off x="-2528935" y="3278187"/>
            <a:ext cx="5546817" cy="298450"/>
          </a:xfrm>
        </p:spPr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 rot="5400000">
            <a:off x="-23720" y="6357843"/>
            <a:ext cx="530038" cy="292102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 rot="5400000">
            <a:off x="6100764" y="3695703"/>
            <a:ext cx="5191125" cy="676275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 flipH="1">
            <a:off x="8266909" y="228600"/>
            <a:ext cx="1588" cy="6410325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56508" y="374048"/>
            <a:ext cx="1085438" cy="65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47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81000" y="1219200"/>
            <a:ext cx="8382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3500" y="6550026"/>
            <a:ext cx="6477000" cy="2984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9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02430" y="6553200"/>
            <a:ext cx="762000" cy="29210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fld id="{231CC523-8BC6-4921-807A-66BD262F34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3" name="Title Placeholder 9"/>
          <p:cNvSpPr>
            <a:spLocks noGrp="1"/>
          </p:cNvSpPr>
          <p:nvPr>
            <p:ph type="title"/>
          </p:nvPr>
        </p:nvSpPr>
        <p:spPr bwMode="auto">
          <a:xfrm>
            <a:off x="1622424" y="152400"/>
            <a:ext cx="714057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94E2C-28A1-4ACF-BE1C-DC6E3E3FF6B4}" type="datetimeFigureOut">
              <a:rPr lang="en-US" smtClean="0"/>
              <a:t>8/26/2022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2" r:id="rId3"/>
    <p:sldLayoutId id="2147483720" r:id="rId4"/>
    <p:sldLayoutId id="2147483721" r:id="rId5"/>
    <p:sldLayoutId id="2147483723" r:id="rId6"/>
    <p:sldLayoutId id="2147483725" r:id="rId7"/>
    <p:sldLayoutId id="2147483726" r:id="rId8"/>
    <p:sldLayoutId id="2147483729" r:id="rId9"/>
    <p:sldLayoutId id="2147483728" r:id="rId10"/>
    <p:sldLayoutId id="2147483727" r:id="rId11"/>
    <p:sldLayoutId id="2147483730" r:id="rId12"/>
    <p:sldLayoutId id="2147483731" r:id="rId13"/>
    <p:sldLayoutId id="2147483757" r:id="rId14"/>
    <p:sldLayoutId id="2147483758" r:id="rId15"/>
    <p:sldLayoutId id="2147483759" r:id="rId16"/>
    <p:sldLayoutId id="2147483754" r:id="rId17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2200" kern="1200">
          <a:solidFill>
            <a:schemeClr val="tx1"/>
          </a:solidFill>
          <a:latin typeface="Tahoma" pitchFamily="34" charset="0"/>
          <a:ea typeface="+mj-ea"/>
          <a:cs typeface="Tahom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Distribution Statement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1CC523-8BC6-4921-807A-66BD262F34AB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457202" y="886365"/>
            <a:ext cx="4033159" cy="23622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Descriptive Summary</a:t>
            </a:r>
          </a:p>
          <a:p>
            <a:pPr marL="0" indent="0">
              <a:buNone/>
            </a:pPr>
            <a:r>
              <a:rPr lang="en-US" sz="1200" dirty="0"/>
              <a:t>Summary of the proposed overall technical approach, including: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How does it address the key challenges of the program?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What is unique about your approach? Why will it succeed?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What are the limitations (if any) to your approach? How will you compensate for them?</a:t>
            </a:r>
          </a:p>
          <a:p>
            <a:pPr marL="0" indent="0">
              <a:buNone/>
            </a:pPr>
            <a:endParaRPr lang="en-US" sz="1400" dirty="0"/>
          </a:p>
          <a:p>
            <a:endParaRPr lang="en-US" sz="14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4645481" y="886365"/>
            <a:ext cx="4117523" cy="23622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latin typeface="Calibri" panose="020F0502020204030204" pitchFamily="34" charset="0"/>
              </a:rPr>
              <a:t>Team organization, cost, schedule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Show the proposed team organization, cost, technical milestones (intermediate and end-of-phase milestones), and project schedule.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5"/>
          </p:nvPr>
        </p:nvSpPr>
        <p:spPr>
          <a:xfrm>
            <a:off x="4645477" y="3483676"/>
            <a:ext cx="4117523" cy="2362200"/>
          </a:xfrm>
        </p:spPr>
        <p:txBody>
          <a:bodyPr/>
          <a:lstStyle/>
          <a:p>
            <a:pPr marL="0" indent="0" algn="ctr">
              <a:buNone/>
            </a:pPr>
            <a:r>
              <a:rPr lang="en-US" sz="1600" dirty="0"/>
              <a:t>Other Relevant Information</a:t>
            </a:r>
            <a:endParaRPr lang="en-US" sz="1100" dirty="0"/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Is any work expected to be fundamental research?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Foreign persons proposed? (if yes, how many?)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Clearances of team members (list levels and number of personnel with each clearance level)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Existing classified processing facilities? (Active? Proposed shared? Level? Location?)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Intellectual Property (IP) or Data Rights Assertions? (if asserting less than Unlimited Rights)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Government Furnished Equipment/Materials/ Information (GFE/GFM/GFI) requested? (if yes, then list)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Human Subject Research (HSR) proposed?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6"/>
          </p:nvPr>
        </p:nvSpPr>
        <p:spPr>
          <a:xfrm>
            <a:off x="457202" y="3483676"/>
            <a:ext cx="4033159" cy="2362200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Technical Rationale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What are you trying to do? Articulate your objectives using absolutely no jargon.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Outline clearly how you plan to accomplish technical goals and program metrics stated in the BAA.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What are the technical milestones? Performance metrics? How will progress be measured? 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What are the major technical risk elements and the plan to address/mitigate them? </a:t>
            </a:r>
          </a:p>
          <a:p>
            <a:pPr marL="171450" indent="-171450"/>
            <a:r>
              <a:rPr lang="en-US" sz="1400" dirty="0">
                <a:latin typeface="Calibri" panose="020F0502020204030204" pitchFamily="34" charset="0"/>
              </a:rPr>
              <a:t>Include a figure that captures the technical approach if supportive.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81000" y="151418"/>
            <a:ext cx="8382000" cy="612648"/>
          </a:xfrm>
        </p:spPr>
        <p:txBody>
          <a:bodyPr>
            <a:normAutofit fontScale="90000"/>
          </a:bodyPr>
          <a:lstStyle/>
          <a:p>
            <a:r>
              <a:rPr lang="en-US" dirty="0"/>
              <a:t>Technical Area(s) | Proposing Organization | Proposal Title | Total Budget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A560E0F-9E62-44C8-828D-6E25F5512F53}"/>
              </a:ext>
            </a:extLst>
          </p:cNvPr>
          <p:cNvGrpSpPr/>
          <p:nvPr/>
        </p:nvGrpSpPr>
        <p:grpSpPr>
          <a:xfrm>
            <a:off x="381000" y="829339"/>
            <a:ext cx="8382000" cy="5760720"/>
            <a:chOff x="381000" y="829339"/>
            <a:chExt cx="8382000" cy="5760720"/>
          </a:xfrm>
        </p:grpSpPr>
        <p:cxnSp>
          <p:nvCxnSpPr>
            <p:cNvPr id="11" name="Straight Connector 10"/>
            <p:cNvCxnSpPr>
              <a:cxnSpLocks noChangeShapeType="1"/>
            </p:cNvCxnSpPr>
            <p:nvPr/>
          </p:nvCxnSpPr>
          <p:spPr bwMode="auto">
            <a:xfrm>
              <a:off x="381000" y="3444753"/>
              <a:ext cx="8382000" cy="1587"/>
            </a:xfrm>
            <a:prstGeom prst="line">
              <a:avLst/>
            </a:prstGeom>
            <a:noFill/>
            <a:ln w="22225">
              <a:solidFill>
                <a:srgbClr val="0F5E9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Straight Connector 11"/>
            <p:cNvCxnSpPr>
              <a:cxnSpLocks noChangeShapeType="1"/>
            </p:cNvCxnSpPr>
            <p:nvPr/>
          </p:nvCxnSpPr>
          <p:spPr bwMode="auto">
            <a:xfrm rot="5400000">
              <a:off x="1691640" y="3708905"/>
              <a:ext cx="5760720" cy="1587"/>
            </a:xfrm>
            <a:prstGeom prst="line">
              <a:avLst/>
            </a:prstGeom>
            <a:noFill/>
            <a:ln w="22225">
              <a:solidFill>
                <a:srgbClr val="0F5E9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605454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1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noFill/>
        <a:ln w="22225">
          <a:solidFill>
            <a:schemeClr val="tx1"/>
          </a:solidFill>
          <a:round/>
          <a:headEnd/>
          <a:tailEnd/>
        </a:ln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</a:objectDefaults>
  <a:extraClrSchemeLst/>
  <a:extLst>
    <a:ext uri="{05A4C25C-085E-4340-85A3-A5531E510DB2}">
      <thm15:themeFamily xmlns:thm15="http://schemas.microsoft.com/office/thememl/2012/main" name="Presentation1" id="{9B9C6F70-CB76-4728-BACC-4C5D1698D678}" vid="{A3406B67-8853-40AF-A13D-F59AF153AA9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276</Words>
  <Application>Microsoft Office PowerPoint</Application>
  <PresentationFormat>On-screen Show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Tahoma</vt:lpstr>
      <vt:lpstr>Office Theme</vt:lpstr>
      <vt:lpstr>Technical Area(s) | Proposing Organization | Proposal Title | Total Budget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Technical Area(s) | Proposing Organization | Proposal Title | Total Budget</dc:title>
  <dc:creator>Tomlinson, Courtney B CTR (USA)</dc:creator>
  <cp:lastModifiedBy>Hawkins, Karla (contr-i2o)</cp:lastModifiedBy>
  <cp:revision>3</cp:revision>
  <dcterms:created xsi:type="dcterms:W3CDTF">2021-03-16T19:12:41Z</dcterms:created>
  <dcterms:modified xsi:type="dcterms:W3CDTF">2022-08-26T15:19:35Z</dcterms:modified>
</cp:coreProperties>
</file>