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4"/>
  </p:sldMasterIdLst>
  <p:notesMasterIdLst>
    <p:notesMasterId r:id="rId57"/>
  </p:notesMasterIdLst>
  <p:handoutMasterIdLst>
    <p:handoutMasterId r:id="rId58"/>
  </p:handoutMasterIdLst>
  <p:sldIdLst>
    <p:sldId id="463" r:id="rId5"/>
    <p:sldId id="433" r:id="rId6"/>
    <p:sldId id="434" r:id="rId7"/>
    <p:sldId id="437" r:id="rId8"/>
    <p:sldId id="458" r:id="rId9"/>
    <p:sldId id="429" r:id="rId10"/>
    <p:sldId id="467" r:id="rId11"/>
    <p:sldId id="295" r:id="rId12"/>
    <p:sldId id="399" r:id="rId13"/>
    <p:sldId id="457" r:id="rId14"/>
    <p:sldId id="400" r:id="rId15"/>
    <p:sldId id="401" r:id="rId16"/>
    <p:sldId id="459" r:id="rId17"/>
    <p:sldId id="402" r:id="rId18"/>
    <p:sldId id="411" r:id="rId19"/>
    <p:sldId id="403" r:id="rId20"/>
    <p:sldId id="404" r:id="rId21"/>
    <p:sldId id="405" r:id="rId22"/>
    <p:sldId id="460" r:id="rId23"/>
    <p:sldId id="406" r:id="rId24"/>
    <p:sldId id="407" r:id="rId25"/>
    <p:sldId id="408" r:id="rId26"/>
    <p:sldId id="442" r:id="rId27"/>
    <p:sldId id="476" r:id="rId28"/>
    <p:sldId id="409" r:id="rId29"/>
    <p:sldId id="410" r:id="rId30"/>
    <p:sldId id="412" r:id="rId31"/>
    <p:sldId id="413" r:id="rId32"/>
    <p:sldId id="414" r:id="rId33"/>
    <p:sldId id="470" r:id="rId34"/>
    <p:sldId id="472" r:id="rId35"/>
    <p:sldId id="415" r:id="rId36"/>
    <p:sldId id="451" r:id="rId37"/>
    <p:sldId id="443" r:id="rId38"/>
    <p:sldId id="444" r:id="rId39"/>
    <p:sldId id="445" r:id="rId40"/>
    <p:sldId id="473" r:id="rId41"/>
    <p:sldId id="448" r:id="rId42"/>
    <p:sldId id="450" r:id="rId43"/>
    <p:sldId id="461" r:id="rId44"/>
    <p:sldId id="417" r:id="rId45"/>
    <p:sldId id="418" r:id="rId46"/>
    <p:sldId id="453" r:id="rId47"/>
    <p:sldId id="420" r:id="rId48"/>
    <p:sldId id="462" r:id="rId49"/>
    <p:sldId id="422" r:id="rId50"/>
    <p:sldId id="423" r:id="rId51"/>
    <p:sldId id="474" r:id="rId52"/>
    <p:sldId id="475" r:id="rId53"/>
    <p:sldId id="464" r:id="rId54"/>
    <p:sldId id="426" r:id="rId55"/>
    <p:sldId id="441" r:id="rId56"/>
  </p:sldIdLst>
  <p:sldSz cx="9144000" cy="6858000" type="screen4x3"/>
  <p:notesSz cx="7010400" cy="9296400"/>
  <p:custDataLst>
    <p:tags r:id="rId5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guide id="3" orient="horz" pos="2928">
          <p15:clr>
            <a:srgbClr val="A4A3A4"/>
          </p15:clr>
        </p15:guide>
        <p15:guide id="4"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nrad, Lydia (FHWA)" initials="CL(" lastIdx="3" clrIdx="0">
    <p:extLst>
      <p:ext uri="{19B8F6BF-5375-455C-9EA6-DF929625EA0E}">
        <p15:presenceInfo xmlns:p15="http://schemas.microsoft.com/office/powerpoint/2012/main" userId="S::Lydia.Conrad@ad.dot.gov::478e77e1-6aef-4473-b227-04d41369d636" providerId="AD"/>
      </p:ext>
    </p:extLst>
  </p:cmAuthor>
  <p:cmAuthor id="2" name="Harris, David (FHWA)" initials="HD(" lastIdx="3" clrIdx="1">
    <p:extLst>
      <p:ext uri="{19B8F6BF-5375-455C-9EA6-DF929625EA0E}">
        <p15:presenceInfo xmlns:p15="http://schemas.microsoft.com/office/powerpoint/2012/main" userId="S::David.Harris@ad.dot.gov::2277b227-f880-4e05-b4e0-63bec03dc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82"/>
    <a:srgbClr val="0057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93792" autoAdjust="0"/>
  </p:normalViewPr>
  <p:slideViewPr>
    <p:cSldViewPr snapToGrid="0">
      <p:cViewPr varScale="1">
        <p:scale>
          <a:sx n="62" d="100"/>
          <a:sy n="62" d="100"/>
        </p:scale>
        <p:origin x="1392" y="5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312"/>
    </p:cViewPr>
  </p:sorterViewPr>
  <p:notesViewPr>
    <p:cSldViewPr snapToGrid="0">
      <p:cViewPr>
        <p:scale>
          <a:sx n="60" d="100"/>
          <a:sy n="60" d="100"/>
        </p:scale>
        <p:origin x="-2796" y="-192"/>
      </p:cViewPr>
      <p:guideLst>
        <p:guide orient="horz" pos="3024"/>
        <p:guide pos="2304"/>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61"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14" tIns="45707" rIns="91414" bIns="45707" rtlCol="0"/>
          <a:lstStyle>
            <a:lvl1pPr algn="r">
              <a:defRPr sz="1200"/>
            </a:lvl1pPr>
          </a:lstStyle>
          <a:p>
            <a:fld id="{37380D98-9666-4FA0-9978-6B4AB8CB921A}" type="datetimeFigureOut">
              <a:rPr lang="en-US" smtClean="0"/>
              <a:t>7/16/2021</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14" tIns="45707" rIns="91414" bIns="45707" rtlCol="0" anchor="b"/>
          <a:lstStyle>
            <a:lvl1pPr algn="r">
              <a:defRPr sz="1200"/>
            </a:lvl1pPr>
          </a:lstStyle>
          <a:p>
            <a:fld id="{2C34F279-C26B-4B93-86FE-74525D30BCA6}" type="slidenum">
              <a:rPr lang="en-US" smtClean="0"/>
              <a:t>‹#›</a:t>
            </a:fld>
            <a:endParaRPr lang="en-US" dirty="0"/>
          </a:p>
        </p:txBody>
      </p:sp>
    </p:spTree>
    <p:extLst>
      <p:ext uri="{BB962C8B-B14F-4D97-AF65-F5344CB8AC3E}">
        <p14:creationId xmlns:p14="http://schemas.microsoft.com/office/powerpoint/2010/main" val="406965570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7737"/>
          </a:xfrm>
          <a:prstGeom prst="rect">
            <a:avLst/>
          </a:prstGeom>
          <a:noFill/>
          <a:ln w="12700">
            <a:solidFill>
              <a:prstClr val="black"/>
            </a:solidFill>
          </a:ln>
        </p:spPr>
        <p:txBody>
          <a:bodyPr vert="horz" lIns="93150" tIns="46577" rIns="93150" bIns="46577"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50" tIns="46577" rIns="93150" bIns="465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0" tIns="46577" rIns="93150" bIns="46577" rtlCol="0" anchor="b"/>
          <a:lstStyle>
            <a:lvl1pPr algn="r">
              <a:defRPr sz="1200"/>
            </a:lvl1pPr>
          </a:lstStyle>
          <a:p>
            <a:fld id="{8F9A2E21-BEA8-402B-9EB5-CD9903901A53}" type="slidenum">
              <a:rPr lang="en-US" smtClean="0"/>
              <a:pPr/>
              <a:t>‹#›</a:t>
            </a:fld>
            <a:endParaRPr lang="en-US" dirty="0"/>
          </a:p>
        </p:txBody>
      </p:sp>
    </p:spTree>
    <p:extLst>
      <p:ext uri="{BB962C8B-B14F-4D97-AF65-F5344CB8AC3E}">
        <p14:creationId xmlns:p14="http://schemas.microsoft.com/office/powerpoint/2010/main" val="101729828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9A2E21-BEA8-402B-9EB5-CD9903901A53}" type="slidenum">
              <a:rPr lang="en-US" smtClean="0"/>
              <a:pPr/>
              <a:t>1</a:t>
            </a:fld>
            <a:endParaRPr lang="en-US" dirty="0"/>
          </a:p>
        </p:txBody>
      </p:sp>
    </p:spTree>
    <p:extLst>
      <p:ext uri="{BB962C8B-B14F-4D97-AF65-F5344CB8AC3E}">
        <p14:creationId xmlns:p14="http://schemas.microsoft.com/office/powerpoint/2010/main" val="1609318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9A2E21-BEA8-402B-9EB5-CD9903901A53}" type="slidenum">
              <a:rPr lang="en-US" smtClean="0"/>
              <a:pPr/>
              <a:t>10</a:t>
            </a:fld>
            <a:endParaRPr lang="en-US" dirty="0"/>
          </a:p>
        </p:txBody>
      </p:sp>
    </p:spTree>
    <p:extLst>
      <p:ext uri="{BB962C8B-B14F-4D97-AF65-F5344CB8AC3E}">
        <p14:creationId xmlns:p14="http://schemas.microsoft.com/office/powerpoint/2010/main" val="41623812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11</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pPr marL="165261" indent="-165261">
              <a:buFont typeface="Arial" panose="020B0604020202020204" pitchFamily="34" charset="0"/>
              <a:buChar char="•"/>
            </a:pPr>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12</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13</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14</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15</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16</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17</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18</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8" name="Slide Number Placeholder 3"/>
          <p:cNvSpPr>
            <a:spLocks noGrp="1"/>
          </p:cNvSpPr>
          <p:nvPr>
            <p:ph type="sldNum" sz="quarter" idx="5"/>
          </p:nvPr>
        </p:nvSpPr>
        <p:spPr>
          <a:xfrm>
            <a:off x="3970938" y="8829967"/>
            <a:ext cx="3037840" cy="464820"/>
          </a:xfrm>
        </p:spPr>
        <p:txBody>
          <a:bodyPr/>
          <a:lstStyle/>
          <a:p>
            <a:fld id="{8F9A2E21-BEA8-402B-9EB5-CD9903901A53}" type="slidenum">
              <a:rPr lang="en-US" smtClean="0"/>
              <a:pPr/>
              <a:t>19</a:t>
            </a:fld>
            <a:endParaRPr lang="en-US" dirty="0"/>
          </a:p>
        </p:txBody>
      </p:sp>
      <p:sp>
        <p:nvSpPr>
          <p:cNvPr id="2" name="Notes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19683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3325" y="701675"/>
            <a:ext cx="4697413" cy="35242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7A95CC-2745-4AED-84DD-991408528FB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2510673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20</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21</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22</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23</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24</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15656271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25</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26</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27</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28</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29</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3325" y="701675"/>
            <a:ext cx="4697413" cy="3524250"/>
          </a:xfrm>
        </p:spPr>
      </p:sp>
      <p:sp>
        <p:nvSpPr>
          <p:cNvPr id="3" name="Notes Placeholder 2"/>
          <p:cNvSpPr>
            <a:spLocks noGrp="1"/>
          </p:cNvSpPr>
          <p:nvPr>
            <p:ph type="body" idx="1"/>
          </p:nvPr>
        </p:nvSpPr>
        <p:spPr/>
        <p:txBody>
          <a:bodyPr/>
          <a:lstStyle/>
          <a:p>
            <a:pPr defTabSz="942374">
              <a:defRPr/>
            </a:pPr>
            <a:endParaRPr lang="en-US" dirty="0"/>
          </a:p>
        </p:txBody>
      </p:sp>
      <p:sp>
        <p:nvSpPr>
          <p:cNvPr id="4" name="Slide Number Placeholder 3"/>
          <p:cNvSpPr>
            <a:spLocks noGrp="1"/>
          </p:cNvSpPr>
          <p:nvPr>
            <p:ph type="sldNum" sz="quarter" idx="10"/>
          </p:nvPr>
        </p:nvSpPr>
        <p:spPr/>
        <p:txBody>
          <a:bodyPr/>
          <a:lstStyle/>
          <a:p>
            <a:fld id="{C67A95CC-2745-4AED-84DD-991408528FB8}"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3778588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30</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1689135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31</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30568705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32</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33</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34</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35</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36</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a:p>
        </p:txBody>
      </p:sp>
    </p:spTree>
    <p:extLst>
      <p:ext uri="{BB962C8B-B14F-4D97-AF65-F5344CB8AC3E}">
        <p14:creationId xmlns:p14="http://schemas.microsoft.com/office/powerpoint/2010/main" val="29790743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37</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3592401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38</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39</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3325" y="701675"/>
            <a:ext cx="4697413" cy="35242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7A95CC-2745-4AED-84DD-991408528FB8}"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3978819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8" name="Slide Number Placeholder 3"/>
          <p:cNvSpPr>
            <a:spLocks noGrp="1"/>
          </p:cNvSpPr>
          <p:nvPr>
            <p:ph type="sldNum" sz="quarter" idx="5"/>
          </p:nvPr>
        </p:nvSpPr>
        <p:spPr>
          <a:xfrm>
            <a:off x="3970938" y="8829967"/>
            <a:ext cx="3037840" cy="464820"/>
          </a:xfrm>
        </p:spPr>
        <p:txBody>
          <a:bodyPr/>
          <a:lstStyle/>
          <a:p>
            <a:fld id="{8F9A2E21-BEA8-402B-9EB5-CD9903901A53}" type="slidenum">
              <a:rPr lang="en-US" smtClean="0"/>
              <a:pPr/>
              <a:t>40</a:t>
            </a:fld>
            <a:endParaRPr lang="en-US" dirty="0"/>
          </a:p>
        </p:txBody>
      </p:sp>
      <p:sp>
        <p:nvSpPr>
          <p:cNvPr id="2" name="Notes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196834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41</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42</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43</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44</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8" name="Slide Number Placeholder 3"/>
          <p:cNvSpPr>
            <a:spLocks noGrp="1"/>
          </p:cNvSpPr>
          <p:nvPr>
            <p:ph type="sldNum" sz="quarter" idx="5"/>
          </p:nvPr>
        </p:nvSpPr>
        <p:spPr>
          <a:xfrm>
            <a:off x="3970938" y="8829967"/>
            <a:ext cx="3037840" cy="464820"/>
          </a:xfrm>
        </p:spPr>
        <p:txBody>
          <a:bodyPr/>
          <a:lstStyle/>
          <a:p>
            <a:fld id="{8F9A2E21-BEA8-402B-9EB5-CD9903901A53}" type="slidenum">
              <a:rPr lang="en-US" smtClean="0"/>
              <a:pPr/>
              <a:t>45</a:t>
            </a:fld>
            <a:endParaRPr lang="en-US" dirty="0"/>
          </a:p>
        </p:txBody>
      </p:sp>
      <p:sp>
        <p:nvSpPr>
          <p:cNvPr id="2" name="Notes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1968344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46</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47</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pPr lvl="0"/>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48</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pPr lvl="0"/>
            <a:endParaRPr lang="en-US" dirty="0"/>
          </a:p>
        </p:txBody>
      </p:sp>
    </p:spTree>
    <p:extLst>
      <p:ext uri="{BB962C8B-B14F-4D97-AF65-F5344CB8AC3E}">
        <p14:creationId xmlns:p14="http://schemas.microsoft.com/office/powerpoint/2010/main" val="14254223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49</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3886436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3325" y="701675"/>
            <a:ext cx="4697413" cy="352425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7A95CC-2745-4AED-84DD-991408528FB8}"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3423176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8" name="Slide Number Placeholder 3"/>
          <p:cNvSpPr>
            <a:spLocks noGrp="1"/>
          </p:cNvSpPr>
          <p:nvPr>
            <p:ph type="sldNum" sz="quarter" idx="5"/>
          </p:nvPr>
        </p:nvSpPr>
        <p:spPr>
          <a:xfrm>
            <a:off x="3970938" y="8829967"/>
            <a:ext cx="3037840" cy="464820"/>
          </a:xfrm>
        </p:spPr>
        <p:txBody>
          <a:bodyPr/>
          <a:lstStyle/>
          <a:p>
            <a:fld id="{8F9A2E21-BEA8-402B-9EB5-CD9903901A53}" type="slidenum">
              <a:rPr lang="en-US" smtClean="0"/>
              <a:pPr/>
              <a:t>50</a:t>
            </a:fld>
            <a:endParaRPr lang="en-US" dirty="0"/>
          </a:p>
        </p:txBody>
      </p:sp>
      <p:sp>
        <p:nvSpPr>
          <p:cNvPr id="2" name="Notes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1968344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51</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3325" y="701675"/>
            <a:ext cx="4697413" cy="35242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7A95CC-2745-4AED-84DD-991408528FB8}" type="slidenum">
              <a:rPr lang="en-US" smtClean="0">
                <a:solidFill>
                  <a:prstClr val="black"/>
                </a:solidFill>
              </a:rPr>
              <a:pPr/>
              <a:t>52</a:t>
            </a:fld>
            <a:endParaRPr lang="en-US">
              <a:solidFill>
                <a:prstClr val="black"/>
              </a:solidFill>
            </a:endParaRPr>
          </a:p>
        </p:txBody>
      </p:sp>
    </p:spTree>
    <p:extLst>
      <p:ext uri="{BB962C8B-B14F-4D97-AF65-F5344CB8AC3E}">
        <p14:creationId xmlns:p14="http://schemas.microsoft.com/office/powerpoint/2010/main" val="2423013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8" name="Slide Number Placeholder 3"/>
          <p:cNvSpPr>
            <a:spLocks noGrp="1"/>
          </p:cNvSpPr>
          <p:nvPr>
            <p:ph type="sldNum" sz="quarter" idx="5"/>
          </p:nvPr>
        </p:nvSpPr>
        <p:spPr>
          <a:xfrm>
            <a:off x="3970938" y="8829967"/>
            <a:ext cx="3037840" cy="464820"/>
          </a:xfrm>
        </p:spPr>
        <p:txBody>
          <a:bodyPr/>
          <a:lstStyle/>
          <a:p>
            <a:fld id="{8F9A2E21-BEA8-402B-9EB5-CD9903901A53}" type="slidenum">
              <a:rPr lang="en-US" smtClean="0"/>
              <a:pPr/>
              <a:t>6</a:t>
            </a:fld>
            <a:endParaRPr lang="en-US" dirty="0"/>
          </a:p>
        </p:txBody>
      </p:sp>
      <p:sp>
        <p:nvSpPr>
          <p:cNvPr id="2" name="Notes Placeholder 1"/>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19683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F9A2E21-BEA8-402B-9EB5-CD9903901A53}" type="slidenum">
              <a:rPr lang="en-US" smtClean="0"/>
              <a:t>7</a:t>
            </a:fld>
            <a:endParaRPr lang="en-US" dirty="0"/>
          </a:p>
        </p:txBody>
      </p:sp>
      <p:sp>
        <p:nvSpPr>
          <p:cNvPr id="5" name="Notes Placeholder 4"/>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8</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3970938" y="8829967"/>
            <a:ext cx="3037840" cy="464820"/>
          </a:xfrm>
        </p:spPr>
        <p:txBody>
          <a:bodyPr/>
          <a:lstStyle/>
          <a:p>
            <a:fld id="{8F9A2E21-BEA8-402B-9EB5-CD9903901A53}" type="slidenum">
              <a:rPr lang="en-US" smtClean="0"/>
              <a:pPr/>
              <a:t>9</a:t>
            </a:fld>
            <a:endParaRPr lang="en-US" dirty="0"/>
          </a:p>
        </p:txBody>
      </p:sp>
      <p:sp>
        <p:nvSpPr>
          <p:cNvPr id="11" name="Slide Image Placeholder 10"/>
          <p:cNvSpPr>
            <a:spLocks noGrp="1" noRot="1" noChangeAspect="1"/>
          </p:cNvSpPr>
          <p:nvPr>
            <p:ph type="sldImg"/>
          </p:nvPr>
        </p:nvSpPr>
        <p:spPr/>
      </p:sp>
      <p:sp>
        <p:nvSpPr>
          <p:cNvPr id="2" name="Notes Placeholder 1"/>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979074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r>
              <a:rPr lang="en-US"/>
              <a:t>6/2</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1549" y="6528816"/>
            <a:ext cx="1066800" cy="329184"/>
          </a:xfrm>
        </p:spPr>
        <p:txBody>
          <a:bodyPr/>
          <a:lstStyle>
            <a:lvl1pPr>
              <a:defRPr baseline="0">
                <a:solidFill>
                  <a:schemeClr val="tx1"/>
                </a:solidFill>
              </a:defRPr>
            </a:lvl1pPr>
          </a:lstStyle>
          <a:p>
            <a:fld id="{5756AFA4-B865-4C52-9144-5891E637B0B5}"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6/2</a:t>
            </a:r>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p>
            <a:fld id="{5756AFA4-B865-4C52-9144-5891E637B0B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6/2</a:t>
            </a:r>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p>
            <a:fld id="{5756AFA4-B865-4C52-9144-5891E637B0B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n-US"/>
              <a:t>6/2</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97863" y="6453315"/>
            <a:ext cx="1066800" cy="329184"/>
          </a:xfrm>
        </p:spPr>
        <p:txBody>
          <a:bodyPr/>
          <a:lstStyle>
            <a:lvl1pPr algn="r">
              <a:defRPr baseline="0">
                <a:solidFill>
                  <a:schemeClr val="tx1"/>
                </a:solidFill>
              </a:defRPr>
            </a:lvl1pPr>
          </a:lstStyle>
          <a:p>
            <a:fld id="{5756AFA4-B865-4C52-9144-5891E637B0B5}" type="slidenum">
              <a:rPr lang="en-US" smtClean="0"/>
              <a:pPr/>
              <a:t>‹#›</a:t>
            </a:fld>
            <a:endParaRPr lang="en-US" dirty="0"/>
          </a:p>
        </p:txBody>
      </p:sp>
      <p:pic>
        <p:nvPicPr>
          <p:cNvPr id="2050" name="Picture 2" descr="C:\Users\Harry.Crump.ADDOT\AppData\Local\Temp\1\PK60DA.tmp\FHWA_horizontal_72dpi_150_blk.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6457" y="6017702"/>
            <a:ext cx="1905000" cy="762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6/2</a:t>
            </a:r>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a:xfrm>
            <a:off x="413442" y="6528816"/>
            <a:ext cx="1066800" cy="329184"/>
          </a:xfrm>
        </p:spPr>
        <p:txBody>
          <a:bodyPr/>
          <a:lstStyle>
            <a:lvl1pPr>
              <a:defRPr>
                <a:solidFill>
                  <a:schemeClr val="tx1"/>
                </a:solidFill>
              </a:defRPr>
            </a:lvl1pPr>
          </a:lstStyle>
          <a:p>
            <a:fld id="{5756AFA4-B865-4C52-9144-5891E637B0B5}"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6/2</a:t>
            </a:r>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a:xfrm>
            <a:off x="413441" y="6528816"/>
            <a:ext cx="1066800" cy="329184"/>
          </a:xfrm>
        </p:spPr>
        <p:txBody>
          <a:bodyPr/>
          <a:lstStyle>
            <a:lvl1pPr>
              <a:defRPr>
                <a:solidFill>
                  <a:schemeClr val="tx1"/>
                </a:solidFill>
              </a:defRPr>
            </a:lvl1pPr>
          </a:lstStyle>
          <a:p>
            <a:fld id="{5756AFA4-B865-4C52-9144-5891E637B0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6/2</a:t>
            </a:r>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p>
            <a:fld id="{5756AFA4-B865-4C52-9144-5891E637B0B5}"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6/2</a:t>
            </a:r>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p>
            <a:fld id="{5756AFA4-B865-4C52-9144-5891E637B0B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6/2</a:t>
            </a:r>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p>
            <a:fld id="{5756AFA4-B865-4C52-9144-5891E637B0B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6/2</a:t>
            </a:r>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p>
            <a:fld id="{5756AFA4-B865-4C52-9144-5891E637B0B5}"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6/2</a:t>
            </a:r>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p>
            <a:fld id="{5756AFA4-B865-4C52-9144-5891E637B0B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r>
              <a:rPr lang="en-US"/>
              <a:t>6/2</a:t>
            </a:r>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467763" y="6492602"/>
            <a:ext cx="1066800" cy="329184"/>
          </a:xfrm>
          <a:prstGeom prst="rect">
            <a:avLst/>
          </a:prstGeom>
        </p:spPr>
        <p:txBody>
          <a:bodyPr vert="horz" lIns="91440" tIns="45720" rIns="91440" bIns="45720" rtlCol="0" anchor="ctr"/>
          <a:lstStyle>
            <a:lvl1pPr algn="l">
              <a:defRPr sz="1400" b="1">
                <a:solidFill>
                  <a:schemeClr val="tx1"/>
                </a:solidFill>
              </a:defRPr>
            </a:lvl1pPr>
          </a:lstStyle>
          <a:p>
            <a:fld id="{5756AFA4-B865-4C52-9144-5891E637B0B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dt="0"/>
  <p:txStyles>
    <p:titleStyle>
      <a:lvl1pPr algn="l" defTabSz="914400" rtl="0" eaLnBrk="1" latinLnBrk="0" hangingPunct="1">
        <a:spcBef>
          <a:spcPct val="0"/>
        </a:spcBef>
        <a:buNone/>
        <a:defRPr sz="4000" b="0" i="0" u="none"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grants.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www.sam.gov/"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grants.gov/"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grants.gov/web/grants/forms/sf-424-family.html"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sam.gov/"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http://www.grants.gov/"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hyperlink" Target="mailto:ATCMTD@dot.gov"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 Id="rId5" Type="http://schemas.openxmlformats.org/officeDocument/2006/relationships/hyperlink" Target="http://www.ops.fhwa.dot.gov/fastact/" TargetMode="External"/><Relationship Id="rId4" Type="http://schemas.openxmlformats.org/officeDocument/2006/relationships/hyperlink" Target="http://www.grants.gov/" TargetMode="Externa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705" y="499872"/>
            <a:ext cx="8229600" cy="3340608"/>
          </a:xfrm>
        </p:spPr>
        <p:txBody>
          <a:bodyPr>
            <a:normAutofit fontScale="90000"/>
          </a:bodyPr>
          <a:lstStyle/>
          <a:p>
            <a:pPr algn="ctr"/>
            <a:br>
              <a:rPr lang="en-US" sz="2200" dirty="0">
                <a:solidFill>
                  <a:schemeClr val="tx1">
                    <a:lumMod val="95000"/>
                    <a:lumOff val="5000"/>
                  </a:schemeClr>
                </a:solidFill>
              </a:rPr>
            </a:br>
            <a:r>
              <a:rPr lang="en-US" sz="2700" dirty="0">
                <a:solidFill>
                  <a:schemeClr val="tx1">
                    <a:lumMod val="95000"/>
                    <a:lumOff val="5000"/>
                  </a:schemeClr>
                </a:solidFill>
              </a:rPr>
              <a:t>Welcome to Today’s Webinar</a:t>
            </a:r>
            <a:br>
              <a:rPr lang="en-US" sz="2700" dirty="0">
                <a:solidFill>
                  <a:schemeClr val="tx1">
                    <a:lumMod val="95000"/>
                    <a:lumOff val="5000"/>
                  </a:schemeClr>
                </a:solidFill>
              </a:rPr>
            </a:br>
            <a:br>
              <a:rPr lang="en-US" sz="2000" dirty="0">
                <a:solidFill>
                  <a:schemeClr val="tx1">
                    <a:lumMod val="95000"/>
                    <a:lumOff val="5000"/>
                  </a:schemeClr>
                </a:solidFill>
              </a:rPr>
            </a:br>
            <a:r>
              <a:rPr lang="en-US" b="1" dirty="0"/>
              <a:t>Advanced Transportation and Congestion Management Technologies Deployment (ATCMTD) Program</a:t>
            </a:r>
            <a:br>
              <a:rPr lang="en-US" b="1" dirty="0">
                <a:solidFill>
                  <a:schemeClr val="tx1">
                    <a:lumMod val="95000"/>
                    <a:lumOff val="5000"/>
                  </a:schemeClr>
                </a:solidFill>
              </a:rPr>
            </a:br>
            <a:br>
              <a:rPr lang="en-US" sz="2400" dirty="0">
                <a:solidFill>
                  <a:schemeClr val="tx1">
                    <a:lumMod val="95000"/>
                    <a:lumOff val="5000"/>
                  </a:schemeClr>
                </a:solidFill>
              </a:rPr>
            </a:br>
            <a:r>
              <a:rPr lang="en-US" sz="2200" dirty="0">
                <a:solidFill>
                  <a:schemeClr val="tx1">
                    <a:lumMod val="95000"/>
                    <a:lumOff val="5000"/>
                  </a:schemeClr>
                </a:solidFill>
              </a:rPr>
              <a:t>Date: </a:t>
            </a:r>
            <a:r>
              <a:rPr lang="en-US" sz="2200" dirty="0">
                <a:solidFill>
                  <a:schemeClr val="tx1"/>
                </a:solidFill>
              </a:rPr>
              <a:t>July 13, 2021</a:t>
            </a:r>
            <a:br>
              <a:rPr lang="en-US" sz="2200" dirty="0">
                <a:solidFill>
                  <a:schemeClr val="tx1">
                    <a:lumMod val="95000"/>
                    <a:lumOff val="5000"/>
                  </a:schemeClr>
                </a:solidFill>
              </a:rPr>
            </a:br>
            <a:r>
              <a:rPr lang="en-US" sz="2200" dirty="0">
                <a:solidFill>
                  <a:schemeClr val="tx1">
                    <a:lumMod val="95000"/>
                    <a:lumOff val="5000"/>
                  </a:schemeClr>
                </a:solidFill>
              </a:rPr>
              <a:t>Time: 1:00 PM – 2:30 PM ET</a:t>
            </a:r>
            <a:br>
              <a:rPr lang="en-US" sz="2200" dirty="0">
                <a:solidFill>
                  <a:schemeClr val="tx1">
                    <a:lumMod val="95000"/>
                    <a:lumOff val="5000"/>
                  </a:schemeClr>
                </a:solidFill>
              </a:rPr>
            </a:br>
            <a:endParaRPr lang="en-US" sz="2200" dirty="0">
              <a:solidFill>
                <a:schemeClr val="tx1">
                  <a:lumMod val="95000"/>
                  <a:lumOff val="5000"/>
                </a:schemeClr>
              </a:solidFill>
            </a:endParaRPr>
          </a:p>
        </p:txBody>
      </p:sp>
      <p:sp>
        <p:nvSpPr>
          <p:cNvPr id="3" name="Content Placeholder 2"/>
          <p:cNvSpPr>
            <a:spLocks noGrp="1"/>
          </p:cNvSpPr>
          <p:nvPr>
            <p:ph idx="1"/>
          </p:nvPr>
        </p:nvSpPr>
        <p:spPr>
          <a:xfrm>
            <a:off x="457200" y="3909390"/>
            <a:ext cx="8229600" cy="2067339"/>
          </a:xfrm>
        </p:spPr>
        <p:txBody>
          <a:bodyPr>
            <a:normAutofit fontScale="92500" lnSpcReduction="20000"/>
          </a:bodyPr>
          <a:lstStyle/>
          <a:p>
            <a:pPr marL="0" indent="0" algn="ctr">
              <a:buNone/>
            </a:pPr>
            <a:r>
              <a:rPr lang="en-US" dirty="0">
                <a:solidFill>
                  <a:srgbClr val="C00000"/>
                </a:solidFill>
              </a:rPr>
              <a:t>Listen through your speakers/Voice over Internet Protocol (VoIP)</a:t>
            </a:r>
          </a:p>
          <a:p>
            <a:pPr marL="0" indent="0" algn="ctr">
              <a:buNone/>
            </a:pPr>
            <a:endParaRPr lang="en-US" sz="1900" dirty="0">
              <a:solidFill>
                <a:srgbClr val="C00000"/>
              </a:solidFill>
            </a:endParaRPr>
          </a:p>
          <a:p>
            <a:pPr marL="0" indent="0" algn="ctr">
              <a:buNone/>
            </a:pPr>
            <a:r>
              <a:rPr lang="en-US" sz="1900" dirty="0"/>
              <a:t>If audio cannot be heard 5 minutes prior to the start of this webinar, please dial into the webinar using the teleconference number provided onscreen.</a:t>
            </a:r>
          </a:p>
          <a:p>
            <a:pPr marL="0" indent="0" algn="ctr">
              <a:buNone/>
            </a:pPr>
            <a:endParaRPr lang="en-US" sz="1800" dirty="0"/>
          </a:p>
          <a:p>
            <a:pPr marL="0" indent="0" algn="ctr">
              <a:buNone/>
            </a:pPr>
            <a:endParaRPr lang="en-US" sz="1200" dirty="0"/>
          </a:p>
          <a:p>
            <a:pPr marL="0" indent="0" algn="ctr">
              <a:buNone/>
            </a:pPr>
            <a:r>
              <a:rPr lang="en-US" sz="1900" dirty="0"/>
              <a:t>This webinar is brought to you by the Federal Highway Administration (FHWA) of the U.S. Department of Transportation (USDOT)</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142630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990600"/>
          </a:xfrm>
        </p:spPr>
        <p:txBody>
          <a:bodyPr>
            <a:normAutofit/>
          </a:bodyPr>
          <a:lstStyle/>
          <a:p>
            <a:r>
              <a:rPr lang="en-US" sz="3600" b="1" dirty="0"/>
              <a:t>Previous Rounds of ATCMTD</a:t>
            </a:r>
          </a:p>
        </p:txBody>
      </p:sp>
      <p:sp>
        <p:nvSpPr>
          <p:cNvPr id="3" name="Content Placeholder 2"/>
          <p:cNvSpPr>
            <a:spLocks noGrp="1"/>
          </p:cNvSpPr>
          <p:nvPr>
            <p:ph idx="1"/>
          </p:nvPr>
        </p:nvSpPr>
        <p:spPr>
          <a:xfrm>
            <a:off x="457200" y="1319784"/>
            <a:ext cx="8229600" cy="4876800"/>
          </a:xfrm>
        </p:spPr>
        <p:txBody>
          <a:bodyPr>
            <a:normAutofit/>
          </a:bodyPr>
          <a:lstStyle/>
          <a:p>
            <a:r>
              <a:rPr lang="en-US" dirty="0"/>
              <a:t>2016 – 81 applications, eight projects selected for award.</a:t>
            </a:r>
          </a:p>
          <a:p>
            <a:r>
              <a:rPr lang="en-US" dirty="0"/>
              <a:t>2017 – 68 applications, 10 projects selected for award.</a:t>
            </a:r>
          </a:p>
          <a:p>
            <a:r>
              <a:rPr lang="en-US" dirty="0"/>
              <a:t>2018 – 64 applications, 10 projects selected for award.</a:t>
            </a:r>
          </a:p>
          <a:p>
            <a:r>
              <a:rPr lang="en-US" dirty="0"/>
              <a:t>2019 – 33 applications, 10 projects selected for award.</a:t>
            </a:r>
          </a:p>
          <a:p>
            <a:r>
              <a:rPr lang="en-US" dirty="0"/>
              <a:t>2020 – 46 applications, 10 projects selected for award.</a:t>
            </a:r>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10</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806814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014984"/>
          </a:xfrm>
        </p:spPr>
        <p:txBody>
          <a:bodyPr>
            <a:normAutofit/>
          </a:bodyPr>
          <a:lstStyle/>
          <a:p>
            <a:r>
              <a:rPr lang="en-US" sz="3600" b="1" dirty="0"/>
              <a:t>Use of Funds [23 USC 503(c)(4)(E)]</a:t>
            </a:r>
          </a:p>
        </p:txBody>
      </p:sp>
      <p:sp>
        <p:nvSpPr>
          <p:cNvPr id="3" name="Content Placeholder 2"/>
          <p:cNvSpPr>
            <a:spLocks noGrp="1"/>
          </p:cNvSpPr>
          <p:nvPr>
            <p:ph idx="1"/>
          </p:nvPr>
        </p:nvSpPr>
        <p:spPr>
          <a:xfrm>
            <a:off x="457200" y="1314044"/>
            <a:ext cx="8342416" cy="5035138"/>
          </a:xfrm>
        </p:spPr>
        <p:txBody>
          <a:bodyPr>
            <a:normAutofit fontScale="92500" lnSpcReduction="20000"/>
          </a:bodyPr>
          <a:lstStyle/>
          <a:p>
            <a:r>
              <a:rPr lang="en-US" dirty="0"/>
              <a:t>Advanced traveler information systems.</a:t>
            </a:r>
          </a:p>
          <a:p>
            <a:r>
              <a:rPr lang="en-US" dirty="0"/>
              <a:t>Advanced transportation management technologies.</a:t>
            </a:r>
          </a:p>
          <a:p>
            <a:r>
              <a:rPr lang="en-US" dirty="0"/>
              <a:t>Infrastructure maintenance, monitoring, and condition assessment.</a:t>
            </a:r>
          </a:p>
          <a:p>
            <a:r>
              <a:rPr lang="en-US" dirty="0"/>
              <a:t>Advanced public transportation systems.</a:t>
            </a:r>
          </a:p>
          <a:p>
            <a:r>
              <a:rPr lang="en-US" dirty="0"/>
              <a:t>Transportation system performance data collection, analysis, and dissemination systems.</a:t>
            </a:r>
          </a:p>
          <a:p>
            <a:r>
              <a:rPr lang="en-US" dirty="0"/>
              <a:t>Advanced safety systems, including V2V and V2I communications, technologies associated with autonomous vehicles, and other collision avoidance technologies.</a:t>
            </a:r>
          </a:p>
          <a:p>
            <a:r>
              <a:rPr lang="en-US" dirty="0"/>
              <a:t>Integration of Intelligent Transportation System (ITS) with the Smart Grid and other energy distribution and charging systems.</a:t>
            </a:r>
          </a:p>
          <a:p>
            <a:r>
              <a:rPr lang="en-US" dirty="0"/>
              <a:t>Electronic pricing and payment systems.</a:t>
            </a:r>
          </a:p>
          <a:p>
            <a:r>
              <a:rPr lang="en-US" dirty="0"/>
              <a:t>Advanced mobility and access technologies, such as dynamic ridesharing and information systems to support human services for elderly and disabled individuals.</a:t>
            </a:r>
          </a:p>
          <a:p>
            <a:endParaRPr lang="en-US" sz="2000"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56AFA4-B865-4C52-9144-5891E637B0B5}" type="slidenum">
              <a:rPr lang="en-US" smtClean="0"/>
              <a:pPr/>
              <a:t>11</a:t>
            </a:fld>
            <a:endParaRPr lang="en-US" dirty="0"/>
          </a:p>
        </p:txBody>
      </p:sp>
    </p:spTree>
    <p:extLst>
      <p:ext uri="{BB962C8B-B14F-4D97-AF65-F5344CB8AC3E}">
        <p14:creationId xmlns:p14="http://schemas.microsoft.com/office/powerpoint/2010/main" val="1706274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382000" cy="1222248"/>
          </a:xfrm>
        </p:spPr>
        <p:txBody>
          <a:bodyPr>
            <a:normAutofit/>
          </a:bodyPr>
          <a:lstStyle/>
          <a:p>
            <a:r>
              <a:rPr lang="en-US" sz="3600" b="1" dirty="0"/>
              <a:t>Eligible Entities [23 USC 503(c)(4)(N)(</a:t>
            </a:r>
            <a:r>
              <a:rPr lang="en-US" sz="3600" b="1" dirty="0" err="1"/>
              <a:t>i</a:t>
            </a:r>
            <a:r>
              <a:rPr lang="en-US" sz="3600" b="1" dirty="0"/>
              <a:t>)]</a:t>
            </a:r>
          </a:p>
        </p:txBody>
      </p:sp>
      <p:sp>
        <p:nvSpPr>
          <p:cNvPr id="3" name="Content Placeholder 2"/>
          <p:cNvSpPr>
            <a:spLocks noGrp="1"/>
          </p:cNvSpPr>
          <p:nvPr>
            <p:ph idx="1"/>
          </p:nvPr>
        </p:nvSpPr>
        <p:spPr>
          <a:xfrm>
            <a:off x="457200" y="1584960"/>
            <a:ext cx="8229600" cy="4861758"/>
          </a:xfrm>
        </p:spPr>
        <p:txBody>
          <a:bodyPr>
            <a:noAutofit/>
          </a:bodyPr>
          <a:lstStyle/>
          <a:p>
            <a:pPr marL="0" indent="0">
              <a:buNone/>
            </a:pPr>
            <a:r>
              <a:rPr lang="en-US" dirty="0"/>
              <a:t>Eligible applicants include:</a:t>
            </a:r>
          </a:p>
          <a:p>
            <a:pPr lvl="1"/>
            <a:r>
              <a:rPr lang="en-US" dirty="0"/>
              <a:t>State or local governments.</a:t>
            </a:r>
          </a:p>
          <a:p>
            <a:pPr lvl="1"/>
            <a:r>
              <a:rPr lang="en-US" dirty="0"/>
              <a:t>Transit agencies.</a:t>
            </a:r>
          </a:p>
          <a:p>
            <a:pPr lvl="1"/>
            <a:r>
              <a:rPr lang="en-US" dirty="0"/>
              <a:t>Metropolitan planning organizations representing a population of over 200,000.</a:t>
            </a:r>
          </a:p>
          <a:p>
            <a:pPr lvl="1"/>
            <a:r>
              <a:rPr lang="en-US" dirty="0"/>
              <a:t>Other political subdivisions of a State or local government (such as publicly owned toll or port authorities), or</a:t>
            </a:r>
          </a:p>
          <a:p>
            <a:pPr lvl="1"/>
            <a:r>
              <a:rPr lang="en-US" dirty="0"/>
              <a:t>A multijurisdictional group or consortia of research institutions or academic institutions.</a:t>
            </a:r>
          </a:p>
          <a:p>
            <a:pPr marL="0" indent="0">
              <a:buNone/>
            </a:pPr>
            <a:r>
              <a:rPr lang="en-US" sz="2000" dirty="0"/>
              <a:t>FHWA encourages partnerships with the private sector or public agencies, including multimodal and multijurisdictional entities, research institutions, organizations representing transportation and technology leaders, or other transportation stakeholders.</a:t>
            </a:r>
          </a:p>
        </p:txBody>
      </p:sp>
      <p:sp>
        <p:nvSpPr>
          <p:cNvPr id="4" name="Slide Number Placeholder 3"/>
          <p:cNvSpPr>
            <a:spLocks noGrp="1"/>
          </p:cNvSpPr>
          <p:nvPr>
            <p:ph type="sldNum" sz="quarter" idx="12"/>
          </p:nvPr>
        </p:nvSpPr>
        <p:spPr/>
        <p:txBody>
          <a:bodyPr/>
          <a:lstStyle/>
          <a:p>
            <a:r>
              <a:rPr lang="en-US" dirty="0"/>
              <a:t>12</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708983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rmAutofit/>
          </a:bodyPr>
          <a:lstStyle/>
          <a:p>
            <a:r>
              <a:rPr lang="en-US" sz="3600" b="1" dirty="0"/>
              <a:t>Program Vision (1 of 3)</a:t>
            </a:r>
          </a:p>
        </p:txBody>
      </p:sp>
      <p:sp>
        <p:nvSpPr>
          <p:cNvPr id="3" name="Content Placeholder 2"/>
          <p:cNvSpPr>
            <a:spLocks noGrp="1"/>
          </p:cNvSpPr>
          <p:nvPr>
            <p:ph idx="1"/>
          </p:nvPr>
        </p:nvSpPr>
        <p:spPr>
          <a:xfrm>
            <a:off x="457200" y="1572768"/>
            <a:ext cx="8229600" cy="4660392"/>
          </a:xfrm>
        </p:spPr>
        <p:txBody>
          <a:bodyPr>
            <a:normAutofit/>
          </a:bodyPr>
          <a:lstStyle/>
          <a:p>
            <a:r>
              <a:rPr lang="en-US" sz="2200" dirty="0"/>
              <a:t>The deployment of advanced technologies and related strategies to address issues and challenges in safety, mobility, sustainability, economic vitality, and air quality that are confronted by transportation systems owners and operators.</a:t>
            </a:r>
          </a:p>
          <a:p>
            <a:r>
              <a:rPr lang="en-US" sz="2200" dirty="0"/>
              <a:t>The advanced technologies are integrated into the routine functions of the location or jurisdiction, and play a critical role in helping agencies and the public address their challenges.</a:t>
            </a:r>
          </a:p>
          <a:p>
            <a:r>
              <a:rPr lang="en-US" sz="2200" dirty="0"/>
              <a:t>Management systems within transportation and across other sectors (e.g., human services, energy, and logistics) share information and data to communicate among agencies and with the public.</a:t>
            </a:r>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13</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835735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rmAutofit/>
          </a:bodyPr>
          <a:lstStyle/>
          <a:p>
            <a:r>
              <a:rPr lang="en-US" sz="3600" b="1" dirty="0"/>
              <a:t>Program Vision (2 of 3)</a:t>
            </a:r>
          </a:p>
        </p:txBody>
      </p:sp>
      <p:sp>
        <p:nvSpPr>
          <p:cNvPr id="3" name="Content Placeholder 2"/>
          <p:cNvSpPr>
            <a:spLocks noGrp="1"/>
          </p:cNvSpPr>
          <p:nvPr>
            <p:ph idx="1"/>
          </p:nvPr>
        </p:nvSpPr>
        <p:spPr>
          <a:xfrm>
            <a:off x="457200" y="1609344"/>
            <a:ext cx="8229600" cy="4672584"/>
          </a:xfrm>
        </p:spPr>
        <p:txBody>
          <a:bodyPr>
            <a:normAutofit/>
          </a:bodyPr>
          <a:lstStyle/>
          <a:p>
            <a:r>
              <a:rPr lang="en-US" sz="2200" dirty="0"/>
              <a:t>These management systems provide benefits by maximizing efficiencies based on the intelligent management of assets and the sharing of information using integrated technology solutions.</a:t>
            </a:r>
          </a:p>
          <a:p>
            <a:r>
              <a:rPr lang="en-US" sz="2200" dirty="0"/>
              <a:t>The advanced technology solutions and the lessons learned from their deployment are used in other locations, scaled in scope and size, to increase successful deployments, and provide widespread benefits to the public and agencies.</a:t>
            </a:r>
          </a:p>
        </p:txBody>
      </p:sp>
      <p:sp>
        <p:nvSpPr>
          <p:cNvPr id="4" name="Slide Number Placeholder 3"/>
          <p:cNvSpPr>
            <a:spLocks noGrp="1"/>
          </p:cNvSpPr>
          <p:nvPr>
            <p:ph type="sldNum" sz="quarter" idx="12"/>
          </p:nvPr>
        </p:nvSpPr>
        <p:spPr/>
        <p:txBody>
          <a:bodyPr/>
          <a:lstStyle/>
          <a:p>
            <a:r>
              <a:rPr lang="en-US" dirty="0"/>
              <a:t>14</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53904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Program Vision (3 of 3)</a:t>
            </a:r>
          </a:p>
        </p:txBody>
      </p:sp>
      <p:sp>
        <p:nvSpPr>
          <p:cNvPr id="3" name="Content Placeholder 2"/>
          <p:cNvSpPr>
            <a:spLocks noGrp="1"/>
          </p:cNvSpPr>
          <p:nvPr>
            <p:ph idx="1"/>
          </p:nvPr>
        </p:nvSpPr>
        <p:spPr>
          <a:xfrm>
            <a:off x="457200" y="1572768"/>
            <a:ext cx="8229600" cy="4733544"/>
          </a:xfrm>
        </p:spPr>
        <p:txBody>
          <a:bodyPr>
            <a:normAutofit/>
          </a:bodyPr>
          <a:lstStyle/>
          <a:p>
            <a:r>
              <a:rPr lang="en-US" dirty="0"/>
              <a:t>Advanced technologies can also help to revitalize neighborhoods and regions by attracting more business or residential developments to bring opportunities closer to where people live.</a:t>
            </a:r>
          </a:p>
          <a:p>
            <a:r>
              <a:rPr lang="en-US" dirty="0"/>
              <a:t>Technologies also assist in providing transportation options and improved multimodal transportation systems, allowing users to have access to safe, reliable, and affordable connections to employment, education, healthcare, goods delivery, and other services.</a:t>
            </a:r>
          </a:p>
          <a:p>
            <a:r>
              <a:rPr lang="en-US" dirty="0"/>
              <a:t>As such, technology helps create pathways to jobs and economic opportunities for traditionally disadvantaged populations.</a:t>
            </a:r>
          </a:p>
        </p:txBody>
      </p:sp>
      <p:sp>
        <p:nvSpPr>
          <p:cNvPr id="4" name="Slide Number Placeholder 3"/>
          <p:cNvSpPr>
            <a:spLocks noGrp="1"/>
          </p:cNvSpPr>
          <p:nvPr>
            <p:ph type="sldNum" sz="quarter" idx="12"/>
          </p:nvPr>
        </p:nvSpPr>
        <p:spPr/>
        <p:txBody>
          <a:bodyPr/>
          <a:lstStyle/>
          <a:p>
            <a:r>
              <a:rPr lang="en-US" dirty="0"/>
              <a:t>15</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82114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Program Goals (1 of 2)</a:t>
            </a:r>
          </a:p>
        </p:txBody>
      </p:sp>
      <p:sp>
        <p:nvSpPr>
          <p:cNvPr id="3" name="Content Placeholder 2"/>
          <p:cNvSpPr>
            <a:spLocks noGrp="1"/>
          </p:cNvSpPr>
          <p:nvPr>
            <p:ph idx="1"/>
          </p:nvPr>
        </p:nvSpPr>
        <p:spPr>
          <a:xfrm>
            <a:off x="457200" y="1584960"/>
            <a:ext cx="8229600" cy="4660392"/>
          </a:xfrm>
        </p:spPr>
        <p:txBody>
          <a:bodyPr>
            <a:normAutofit fontScale="92500" lnSpcReduction="10000"/>
          </a:bodyPr>
          <a:lstStyle/>
          <a:p>
            <a:r>
              <a:rPr lang="en-US" dirty="0"/>
              <a:t>Reduced costs and improved return on investments.</a:t>
            </a:r>
          </a:p>
          <a:p>
            <a:r>
              <a:rPr lang="en-US" dirty="0"/>
              <a:t>Environmental benefits from congestion management and streamlined traffic flow.</a:t>
            </a:r>
          </a:p>
          <a:p>
            <a:r>
              <a:rPr lang="en-US" dirty="0"/>
              <a:t>Measurement and improvement of transportation network operations.</a:t>
            </a:r>
          </a:p>
          <a:p>
            <a:r>
              <a:rPr lang="en-US" dirty="0"/>
              <a:t>Reduction of traffic crashes and increase in personal safety.</a:t>
            </a:r>
          </a:p>
          <a:p>
            <a:r>
              <a:rPr lang="en-US" dirty="0"/>
              <a:t>Real time information to improve mobility, reduce congestion and provide for more efficient and accessible transportation</a:t>
            </a:r>
          </a:p>
          <a:p>
            <a:pPr lvl="1"/>
            <a:r>
              <a:rPr lang="en-US" dirty="0"/>
              <a:t>Access to safe, reliable, and affordable connections to employment, education, healthcare, freight facilities, and other services.</a:t>
            </a:r>
          </a:p>
          <a:p>
            <a:r>
              <a:rPr lang="en-US" dirty="0"/>
              <a:t>Monitoring transportation assets to improve infrastructure management, reduce maintenance costs, prioritize investment decisions, and ensure a state of good repair.</a:t>
            </a:r>
          </a:p>
        </p:txBody>
      </p:sp>
      <p:sp>
        <p:nvSpPr>
          <p:cNvPr id="4" name="Slide Number Placeholder 3"/>
          <p:cNvSpPr>
            <a:spLocks noGrp="1"/>
          </p:cNvSpPr>
          <p:nvPr>
            <p:ph type="sldNum" sz="quarter" idx="12"/>
          </p:nvPr>
        </p:nvSpPr>
        <p:spPr/>
        <p:txBody>
          <a:bodyPr/>
          <a:lstStyle/>
          <a:p>
            <a:r>
              <a:rPr lang="en-US" dirty="0"/>
              <a:t>16</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69975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990600"/>
          </a:xfrm>
        </p:spPr>
        <p:txBody>
          <a:bodyPr>
            <a:normAutofit/>
          </a:bodyPr>
          <a:lstStyle/>
          <a:p>
            <a:r>
              <a:rPr lang="en-US" sz="3600" b="1" dirty="0"/>
              <a:t>Program Goals (2 of 2)</a:t>
            </a:r>
          </a:p>
        </p:txBody>
      </p:sp>
      <p:sp>
        <p:nvSpPr>
          <p:cNvPr id="3" name="Content Placeholder 2"/>
          <p:cNvSpPr>
            <a:spLocks noGrp="1"/>
          </p:cNvSpPr>
          <p:nvPr>
            <p:ph idx="1"/>
          </p:nvPr>
        </p:nvSpPr>
        <p:spPr>
          <a:xfrm>
            <a:off x="457200" y="1338428"/>
            <a:ext cx="8229600" cy="5004460"/>
          </a:xfrm>
        </p:spPr>
        <p:txBody>
          <a:bodyPr>
            <a:noAutofit/>
          </a:bodyPr>
          <a:lstStyle/>
          <a:p>
            <a:r>
              <a:rPr lang="en-US" sz="2200" dirty="0"/>
              <a:t>Economic benefits from reduced delays, improved system performance, and throughput, and the efficient and reliable movement of people, goods, and services.</a:t>
            </a:r>
          </a:p>
          <a:p>
            <a:r>
              <a:rPr lang="en-US" sz="2200" dirty="0"/>
              <a:t>Accelerated deployment of V2V, V2I, and automated vehicle applications, and autonomous vehicles.</a:t>
            </a:r>
          </a:p>
          <a:p>
            <a:r>
              <a:rPr lang="en-US" sz="2200" dirty="0"/>
              <a:t>Advanced technologies integrated into transportation system management and operations.</a:t>
            </a:r>
          </a:p>
          <a:p>
            <a:r>
              <a:rPr lang="en-US" sz="2200" dirty="0"/>
              <a:t>Demonstration, quantification, and evaluation of the impact of advanced technologies, strategies, and applications towards improved safety, efficiency, and sustainable movement of people and goods, and</a:t>
            </a:r>
          </a:p>
          <a:p>
            <a:r>
              <a:rPr lang="en-US" sz="2200" dirty="0"/>
              <a:t>Reproducibility of successful systems and services for technology and knowledge transfer to other locations facing similar challenges.</a:t>
            </a:r>
          </a:p>
        </p:txBody>
      </p:sp>
      <p:sp>
        <p:nvSpPr>
          <p:cNvPr id="4" name="Slide Number Placeholder 3"/>
          <p:cNvSpPr>
            <a:spLocks noGrp="1"/>
          </p:cNvSpPr>
          <p:nvPr>
            <p:ph type="sldNum" sz="quarter" idx="12"/>
          </p:nvPr>
        </p:nvSpPr>
        <p:spPr/>
        <p:txBody>
          <a:bodyPr/>
          <a:lstStyle/>
          <a:p>
            <a:r>
              <a:rPr lang="en-US" dirty="0"/>
              <a:t>17</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72684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Program Focus Areas</a:t>
            </a:r>
          </a:p>
        </p:txBody>
      </p:sp>
      <p:sp>
        <p:nvSpPr>
          <p:cNvPr id="3" name="Content Placeholder 2"/>
          <p:cNvSpPr>
            <a:spLocks noGrp="1"/>
          </p:cNvSpPr>
          <p:nvPr>
            <p:ph idx="1"/>
          </p:nvPr>
        </p:nvSpPr>
        <p:spPr>
          <a:xfrm>
            <a:off x="457200" y="1435261"/>
            <a:ext cx="8229600" cy="4810091"/>
          </a:xfrm>
        </p:spPr>
        <p:txBody>
          <a:bodyPr>
            <a:normAutofit/>
          </a:bodyPr>
          <a:lstStyle/>
          <a:p>
            <a:pPr marL="0" indent="0">
              <a:buNone/>
            </a:pPr>
            <a:r>
              <a:rPr lang="en-US" dirty="0"/>
              <a:t>Proposals are not limited to these priorities but the USDOT is particularly interested in deployment programs and projects in the following areas:</a:t>
            </a:r>
          </a:p>
          <a:p>
            <a:pPr lvl="1"/>
            <a:r>
              <a:rPr lang="en-US" dirty="0"/>
              <a:t>Climate Change and Environmental Justice Impacts.</a:t>
            </a:r>
          </a:p>
          <a:p>
            <a:pPr lvl="1"/>
            <a:r>
              <a:rPr lang="en-US" dirty="0"/>
              <a:t>Racial Equity and Barriers to Opportunity.</a:t>
            </a:r>
          </a:p>
          <a:p>
            <a:pPr lvl="1"/>
            <a:r>
              <a:rPr lang="en-US" dirty="0"/>
              <a:t>Integration of Intelligent Transportation Systems with the Smart Grid and other energy distribution and charging systems.</a:t>
            </a:r>
          </a:p>
          <a:p>
            <a:pPr lvl="1"/>
            <a:r>
              <a:rPr lang="en-US" dirty="0"/>
              <a:t>Advanced public transportation systems.</a:t>
            </a:r>
          </a:p>
          <a:p>
            <a:pPr lvl="1"/>
            <a:r>
              <a:rPr lang="en-US" dirty="0"/>
              <a:t>Freight Community System.</a:t>
            </a:r>
          </a:p>
          <a:p>
            <a:pPr lvl="1"/>
            <a:r>
              <a:rPr lang="en-US" dirty="0"/>
              <a:t>Rural Opportunities to Use Transportation for Economic Success (R.O.U.T.E.S.) Initiative.</a:t>
            </a:r>
          </a:p>
          <a:p>
            <a:pPr lvl="1"/>
            <a:r>
              <a:rPr lang="en-US" dirty="0"/>
              <a:t>Complete Trip.</a:t>
            </a:r>
          </a:p>
        </p:txBody>
      </p:sp>
      <p:sp>
        <p:nvSpPr>
          <p:cNvPr id="4" name="Slide Number Placeholder 3"/>
          <p:cNvSpPr>
            <a:spLocks noGrp="1"/>
          </p:cNvSpPr>
          <p:nvPr>
            <p:ph type="sldNum" sz="quarter" idx="12"/>
          </p:nvPr>
        </p:nvSpPr>
        <p:spPr/>
        <p:txBody>
          <a:bodyPr/>
          <a:lstStyle/>
          <a:p>
            <a:r>
              <a:rPr lang="en-US" dirty="0"/>
              <a:t>18</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72760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title"/>
          </p:nvPr>
        </p:nvSpPr>
        <p:spPr>
          <a:xfrm>
            <a:off x="609600" y="1020418"/>
            <a:ext cx="7772400" cy="1378225"/>
          </a:xfrm>
          <a:prstGeom prst="rect">
            <a:avLst/>
          </a:prstGeom>
        </p:spPr>
        <p:txBody>
          <a:bodyPr>
            <a:normAutofit/>
          </a:bodyPr>
          <a:lstStyle>
            <a:lvl1pPr>
              <a:defRPr>
                <a:solidFill>
                  <a:srgbClr val="FFFFFF"/>
                </a:solidFill>
                <a:latin typeface="Century Gothic"/>
                <a:ea typeface="Century Gothic"/>
                <a:cs typeface="Century Gothic"/>
                <a:sym typeface="Century Gothic"/>
              </a:defRPr>
            </a:lvl1pPr>
          </a:lstStyle>
          <a:p>
            <a:pPr lvl="0">
              <a:defRPr sz="1800" cap="none" spc="0">
                <a:solidFill>
                  <a:srgbClr val="000000"/>
                </a:solidFill>
              </a:defRPr>
            </a:pPr>
            <a:r>
              <a:rPr sz="3600" cap="all" spc="-100" dirty="0">
                <a:solidFill>
                  <a:srgbClr val="FFFFFF"/>
                </a:solidFill>
                <a:latin typeface="Arial" panose="020B0604020202020204" pitchFamily="34" charset="0"/>
                <a:cs typeface="Arial" panose="020B0604020202020204" pitchFamily="34" charset="0"/>
              </a:rPr>
              <a:t>A</a:t>
            </a:r>
            <a:r>
              <a:rPr lang="en-US" sz="3600" cap="all" spc="-100" dirty="0">
                <a:solidFill>
                  <a:srgbClr val="FFFFFF"/>
                </a:solidFill>
                <a:latin typeface="Arial" panose="020B0604020202020204" pitchFamily="34" charset="0"/>
                <a:cs typeface="Arial" panose="020B0604020202020204" pitchFamily="34" charset="0"/>
              </a:rPr>
              <a:t>PPLICATION PROCESS</a:t>
            </a:r>
            <a:endParaRPr sz="3600" cap="all" spc="-100" dirty="0">
              <a:solidFill>
                <a:srgbClr val="FFFFFF"/>
              </a:solidFill>
              <a:latin typeface="Arial" panose="020B0604020202020204" pitchFamily="34" charset="0"/>
              <a:cs typeface="Arial" panose="020B0604020202020204" pitchFamily="34" charset="0"/>
            </a:endParaRPr>
          </a:p>
        </p:txBody>
      </p:sp>
      <p:sp>
        <p:nvSpPr>
          <p:cNvPr id="2" name="TextBox 1"/>
          <p:cNvSpPr txBox="1"/>
          <p:nvPr/>
        </p:nvSpPr>
        <p:spPr>
          <a:xfrm>
            <a:off x="603924" y="4757572"/>
            <a:ext cx="7922560" cy="1569660"/>
          </a:xfrm>
          <a:prstGeom prst="rect">
            <a:avLst/>
          </a:prstGeom>
          <a:noFill/>
        </p:spPr>
        <p:txBody>
          <a:bodyPr wrap="square" rtlCol="0">
            <a:spAutoFit/>
          </a:bodyPr>
          <a:lstStyle/>
          <a:p>
            <a:r>
              <a:rPr lang="en-US" sz="2400" dirty="0"/>
              <a:t>Ryan Buck, Office of Acquisition and Grants Management</a:t>
            </a:r>
          </a:p>
          <a:p>
            <a:r>
              <a:rPr lang="en-US" sz="2400" dirty="0"/>
              <a:t>David Harris, ATCMTD Program Manager</a:t>
            </a:r>
          </a:p>
          <a:p>
            <a:endParaRPr lang="en-US" sz="2400" dirty="0"/>
          </a:p>
        </p:txBody>
      </p:sp>
      <p:sp>
        <p:nvSpPr>
          <p:cNvPr id="3" name="Footer Placeholder 2"/>
          <p:cNvSpPr>
            <a:spLocks noGrp="1"/>
          </p:cNvSpPr>
          <p:nvPr>
            <p:ph type="ftr" sz="quarter" idx="11"/>
          </p:nvPr>
        </p:nvSpPr>
        <p:spPr/>
        <p:txBody>
          <a:bodyPr/>
          <a:lstStyle/>
          <a:p>
            <a:endParaRPr lang="en-US" dirty="0"/>
          </a:p>
        </p:txBody>
      </p:sp>
      <p:sp>
        <p:nvSpPr>
          <p:cNvPr id="6" name="Slide Number Placeholder 6"/>
          <p:cNvSpPr txBox="1">
            <a:spLocks/>
          </p:cNvSpPr>
          <p:nvPr/>
        </p:nvSpPr>
        <p:spPr>
          <a:xfrm>
            <a:off x="7905245" y="6445298"/>
            <a:ext cx="1066800" cy="329184"/>
          </a:xfrm>
          <a:prstGeom prst="rect">
            <a:avLst/>
          </a:prstGeom>
        </p:spPr>
        <p:txBody>
          <a:bodyPr vert="horz" lIns="91440" tIns="45720" rIns="91440" bIns="45720" rtlCol="0" anchor="ctr"/>
          <a:lstStyle>
            <a:defPPr>
              <a:defRPr lang="en-US"/>
            </a:defPPr>
            <a:lvl1pPr marL="0" algn="l" defTabSz="914400" rtl="0" eaLnBrk="1" latinLnBrk="0" hangingPunct="1">
              <a:defRPr sz="1400" b="1" kern="12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5756AFA4-B865-4C52-9144-5891E637B0B5}" type="slidenum">
              <a:rPr kumimoji="0" lang="en-US" sz="1400" b="1"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400" b="1" i="0" u="none" strike="noStrike" kern="1200" cap="none" spc="0" normalizeH="0" baseline="0" noProof="0" dirty="0">
              <a:ln>
                <a:noFill/>
              </a:ln>
              <a:solidFill>
                <a:prstClr val="white"/>
              </a:solidFill>
              <a:effectLst/>
              <a:uLnTx/>
              <a:uFillTx/>
              <a:latin typeface="Arial"/>
              <a:ea typeface="+mn-ea"/>
              <a:cs typeface="+mn-cs"/>
            </a:endParaRPr>
          </a:p>
        </p:txBody>
      </p:sp>
      <p:pic>
        <p:nvPicPr>
          <p:cNvPr id="7" name="Picture 2" descr="C:\Users\Harry.Crump.ADDOT\AppData\Local\Temp\1\PKA318.tmp\FHWA_horizontal_96dpi_150_wh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925" y="6164272"/>
            <a:ext cx="1428950" cy="562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168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609600" y="1075944"/>
            <a:ext cx="8001000" cy="838200"/>
          </a:xfrm>
          <a:prstGeom prst="rect">
            <a:avLst/>
          </a:prstGeom>
        </p:spPr>
        <p:txBody>
          <a:bodyPr/>
          <a:lstStyle>
            <a:lvl1pPr marL="342900" indent="-342900" algn="l" rtl="0" eaLnBrk="0" fontAlgn="base" hangingPunct="0">
              <a:spcBef>
                <a:spcPct val="20000"/>
              </a:spcBef>
              <a:spcAft>
                <a:spcPct val="0"/>
              </a:spcAft>
              <a:buFont typeface="Wingdings" pitchFamily="2" charset="2"/>
              <a:buChar char="§"/>
              <a:defRPr sz="1600">
                <a:solidFill>
                  <a:schemeClr val="tx1"/>
                </a:solidFill>
                <a:latin typeface="+mn-lt"/>
                <a:ea typeface="+mn-ea"/>
                <a:cs typeface="+mn-cs"/>
              </a:defRPr>
            </a:lvl1pPr>
            <a:lvl2pPr marL="657225" indent="-285750" algn="l" rtl="0" eaLnBrk="0" fontAlgn="base" hangingPunct="0">
              <a:spcBef>
                <a:spcPct val="20000"/>
              </a:spcBef>
              <a:spcAft>
                <a:spcPct val="0"/>
              </a:spcAft>
              <a:buSzPct val="65000"/>
              <a:buFont typeface="Arial Unicode MS" pitchFamily="34" charset="-128"/>
              <a:buChar char="□"/>
              <a:defRPr sz="1600">
                <a:solidFill>
                  <a:schemeClr val="tx1"/>
                </a:solidFill>
                <a:latin typeface="+mn-lt"/>
              </a:defRPr>
            </a:lvl2pPr>
            <a:lvl3pPr marL="1143000" indent="-228600" algn="l" rtl="0" eaLnBrk="0" fontAlgn="base" hangingPunct="0">
              <a:spcBef>
                <a:spcPct val="20000"/>
              </a:spcBef>
              <a:spcAft>
                <a:spcPct val="0"/>
              </a:spcAft>
              <a:buSzPct val="50000"/>
              <a:buFont typeface="Arial Unicode MS" pitchFamily="34" charset="-128"/>
              <a:buChar char="■"/>
              <a:defRPr sz="1600">
                <a:solidFill>
                  <a:schemeClr val="tx1"/>
                </a:solidFill>
                <a:latin typeface="+mn-lt"/>
              </a:defRPr>
            </a:lvl3pPr>
            <a:lvl4pPr marL="1600200" indent="-228600" algn="l" rtl="0" eaLnBrk="0" fontAlgn="base" hangingPunct="0">
              <a:spcBef>
                <a:spcPct val="20000"/>
              </a:spcBef>
              <a:spcAft>
                <a:spcPct val="0"/>
              </a:spcAft>
              <a:buFont typeface="Arial" charset="0"/>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a:lstStyle>
          <a:p>
            <a:pPr marL="0" indent="0" algn="ctr">
              <a:buFont typeface="Wingdings" pitchFamily="2" charset="2"/>
              <a:buNone/>
            </a:pPr>
            <a:r>
              <a:rPr lang="en-US" altLang="en-US" sz="3600" b="1" kern="0" dirty="0">
                <a:solidFill>
                  <a:schemeClr val="tx2"/>
                </a:solidFill>
              </a:rPr>
              <a:t>Submitting Questions</a:t>
            </a:r>
          </a:p>
        </p:txBody>
      </p:sp>
      <p:sp>
        <p:nvSpPr>
          <p:cNvPr id="5" name="Text Placeholder 3"/>
          <p:cNvSpPr txBox="1">
            <a:spLocks/>
          </p:cNvSpPr>
          <p:nvPr/>
        </p:nvSpPr>
        <p:spPr>
          <a:xfrm>
            <a:off x="1828800" y="1786128"/>
            <a:ext cx="5474208" cy="1016542"/>
          </a:xfrm>
          <a:prstGeom prst="rect">
            <a:avLst/>
          </a:prstGeom>
        </p:spPr>
        <p:txBody>
          <a:bodyPr/>
          <a:lstStyle>
            <a:lvl1pPr marL="342900" indent="-342900" algn="l" rtl="0" eaLnBrk="0" fontAlgn="base" hangingPunct="0">
              <a:spcBef>
                <a:spcPct val="20000"/>
              </a:spcBef>
              <a:spcAft>
                <a:spcPct val="0"/>
              </a:spcAft>
              <a:buFont typeface="Wingdings" pitchFamily="2" charset="2"/>
              <a:buChar char="§"/>
              <a:defRPr sz="1600">
                <a:solidFill>
                  <a:schemeClr val="tx1"/>
                </a:solidFill>
                <a:latin typeface="+mn-lt"/>
                <a:ea typeface="+mn-ea"/>
                <a:cs typeface="+mn-cs"/>
              </a:defRPr>
            </a:lvl1pPr>
            <a:lvl2pPr marL="657225" indent="-285750" algn="l" rtl="0" eaLnBrk="0" fontAlgn="base" hangingPunct="0">
              <a:spcBef>
                <a:spcPct val="20000"/>
              </a:spcBef>
              <a:spcAft>
                <a:spcPct val="0"/>
              </a:spcAft>
              <a:buSzPct val="65000"/>
              <a:buFont typeface="Arial Unicode MS" pitchFamily="34" charset="-128"/>
              <a:buChar char="□"/>
              <a:defRPr sz="1600">
                <a:solidFill>
                  <a:schemeClr val="tx1"/>
                </a:solidFill>
                <a:latin typeface="+mn-lt"/>
              </a:defRPr>
            </a:lvl2pPr>
            <a:lvl3pPr marL="1143000" indent="-228600" algn="l" rtl="0" eaLnBrk="0" fontAlgn="base" hangingPunct="0">
              <a:spcBef>
                <a:spcPct val="20000"/>
              </a:spcBef>
              <a:spcAft>
                <a:spcPct val="0"/>
              </a:spcAft>
              <a:buSzPct val="50000"/>
              <a:buFont typeface="Arial Unicode MS" pitchFamily="34" charset="-128"/>
              <a:buChar char="■"/>
              <a:defRPr sz="1600">
                <a:solidFill>
                  <a:schemeClr val="tx1"/>
                </a:solidFill>
                <a:latin typeface="+mn-lt"/>
              </a:defRPr>
            </a:lvl3pPr>
            <a:lvl4pPr marL="1600200" indent="-228600" algn="l" rtl="0" eaLnBrk="0" fontAlgn="base" hangingPunct="0">
              <a:spcBef>
                <a:spcPct val="20000"/>
              </a:spcBef>
              <a:spcAft>
                <a:spcPct val="0"/>
              </a:spcAft>
              <a:buFont typeface="Arial" charset="0"/>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a:lstStyle>
          <a:p>
            <a:pPr>
              <a:buFont typeface="Arial" charset="0"/>
              <a:buChar char="•"/>
              <a:defRPr/>
            </a:pPr>
            <a:r>
              <a:rPr lang="en-US" sz="2000" kern="0" dirty="0">
                <a:solidFill>
                  <a:srgbClr val="000000"/>
                </a:solidFill>
              </a:rPr>
              <a:t>Use </a:t>
            </a:r>
            <a:r>
              <a:rPr lang="en-US" sz="2000" b="1" u="sng" kern="0" dirty="0">
                <a:solidFill>
                  <a:srgbClr val="000000"/>
                </a:solidFill>
              </a:rPr>
              <a:t>Q&amp;A</a:t>
            </a:r>
            <a:r>
              <a:rPr lang="en-US" sz="2000" u="sng" kern="0" dirty="0">
                <a:solidFill>
                  <a:srgbClr val="000000"/>
                </a:solidFill>
              </a:rPr>
              <a:t> pod </a:t>
            </a:r>
            <a:r>
              <a:rPr lang="en-US" sz="2000" kern="0" dirty="0">
                <a:solidFill>
                  <a:srgbClr val="000000"/>
                </a:solidFill>
              </a:rPr>
              <a:t>on the bottom of your screen.</a:t>
            </a:r>
          </a:p>
          <a:p>
            <a:pPr>
              <a:buFont typeface="Arial" charset="0"/>
              <a:buChar char="•"/>
              <a:defRPr/>
            </a:pPr>
            <a:r>
              <a:rPr lang="en-US" sz="2000" kern="0" dirty="0">
                <a:solidFill>
                  <a:srgbClr val="000000"/>
                </a:solidFill>
              </a:rPr>
              <a:t>Questions will be addressed after the last presentation, as time permits.</a:t>
            </a:r>
          </a:p>
          <a:p>
            <a:pPr marL="0" indent="0">
              <a:defRPr/>
            </a:pPr>
            <a:endParaRPr lang="en-US" sz="2000" i="1" kern="0" dirty="0">
              <a:solidFill>
                <a:srgbClr val="000000"/>
              </a:solidFill>
            </a:endParaRPr>
          </a:p>
          <a:p>
            <a:pPr marL="0" indent="0">
              <a:defRPr/>
            </a:pPr>
            <a:endParaRPr lang="en-US" sz="2000" i="1" kern="0" dirty="0">
              <a:solidFill>
                <a:srgbClr val="000000"/>
              </a:solidFill>
            </a:endParaRPr>
          </a:p>
        </p:txBody>
      </p:sp>
      <p:cxnSp>
        <p:nvCxnSpPr>
          <p:cNvPr id="6" name="Straight Arrow Connector 5"/>
          <p:cNvCxnSpPr>
            <a:cxnSpLocks noChangeShapeType="1"/>
          </p:cNvCxnSpPr>
          <p:nvPr/>
        </p:nvCxnSpPr>
        <p:spPr bwMode="auto">
          <a:xfrm flipV="1">
            <a:off x="6331882" y="4953000"/>
            <a:ext cx="1211918" cy="200818"/>
          </a:xfrm>
          <a:prstGeom prst="straightConnector1">
            <a:avLst/>
          </a:prstGeom>
          <a:ln>
            <a:headEnd/>
            <a:tailEnd type="arrow" w="med" len="med"/>
          </a:ln>
        </p:spPr>
        <p:style>
          <a:lnRef idx="3">
            <a:schemeClr val="dk1"/>
          </a:lnRef>
          <a:fillRef idx="0">
            <a:schemeClr val="dk1"/>
          </a:fillRef>
          <a:effectRef idx="2">
            <a:schemeClr val="dk1"/>
          </a:effectRef>
          <a:fontRef idx="minor">
            <a:schemeClr val="tx1"/>
          </a:fontRef>
        </p:style>
      </p:cxnSp>
      <p:sp>
        <p:nvSpPr>
          <p:cNvPr id="8" name="Oval 7"/>
          <p:cNvSpPr/>
          <p:nvPr/>
        </p:nvSpPr>
        <p:spPr bwMode="auto">
          <a:xfrm>
            <a:off x="5334000" y="3989395"/>
            <a:ext cx="2514600" cy="936625"/>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r" fontAlgn="base">
              <a:spcBef>
                <a:spcPct val="0"/>
              </a:spcBef>
              <a:spcAft>
                <a:spcPct val="0"/>
              </a:spcAft>
            </a:pPr>
            <a:endParaRPr lang="en-US" sz="1400" i="1">
              <a:solidFill>
                <a:srgbClr val="FFFFFF"/>
              </a:solidFill>
            </a:endParaRPr>
          </a:p>
        </p:txBody>
      </p:sp>
      <p:sp>
        <p:nvSpPr>
          <p:cNvPr id="9" name="Oval 8"/>
          <p:cNvSpPr/>
          <p:nvPr/>
        </p:nvSpPr>
        <p:spPr bwMode="auto">
          <a:xfrm>
            <a:off x="5867400" y="3759207"/>
            <a:ext cx="1981200" cy="1422401"/>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r" fontAlgn="base">
              <a:spcBef>
                <a:spcPct val="0"/>
              </a:spcBef>
              <a:spcAft>
                <a:spcPct val="0"/>
              </a:spcAft>
            </a:pPr>
            <a:endParaRPr lang="en-US" sz="1400" i="1">
              <a:solidFill>
                <a:srgbClr val="FFFFFF"/>
              </a:solidFill>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2635" y="3302542"/>
            <a:ext cx="7201191" cy="14980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Oval 2"/>
          <p:cNvSpPr/>
          <p:nvPr/>
        </p:nvSpPr>
        <p:spPr bwMode="auto">
          <a:xfrm>
            <a:off x="7696200" y="5638800"/>
            <a:ext cx="1371600" cy="914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r" fontAlgn="base">
              <a:spcBef>
                <a:spcPct val="0"/>
              </a:spcBef>
              <a:spcAft>
                <a:spcPct val="0"/>
              </a:spcAft>
            </a:pPr>
            <a:endParaRPr lang="en-US" sz="1400" i="1">
              <a:solidFill>
                <a:srgbClr val="FFFFFF"/>
              </a:solidFill>
            </a:endParaRPr>
          </a:p>
        </p:txBody>
      </p:sp>
      <p:sp>
        <p:nvSpPr>
          <p:cNvPr id="10" name="Oval 2"/>
          <p:cNvSpPr>
            <a:spLocks noChangeArrowheads="1"/>
          </p:cNvSpPr>
          <p:nvPr/>
        </p:nvSpPr>
        <p:spPr bwMode="auto">
          <a:xfrm>
            <a:off x="7574619" y="4419608"/>
            <a:ext cx="654982" cy="615157"/>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Wingdings" pitchFamily="2" charset="2"/>
              <a:buChar char="§"/>
              <a:defRPr sz="1600">
                <a:solidFill>
                  <a:schemeClr val="tx1"/>
                </a:solidFill>
                <a:latin typeface="Arial" pitchFamily="34" charset="0"/>
              </a:defRPr>
            </a:lvl1pPr>
            <a:lvl2pPr marL="742950" indent="-285750" eaLnBrk="0" hangingPunct="0">
              <a:spcBef>
                <a:spcPct val="20000"/>
              </a:spcBef>
              <a:buSzPct val="65000"/>
              <a:buFont typeface="Arial Unicode MS" pitchFamily="34" charset="-128"/>
              <a:buChar char="□"/>
              <a:defRPr sz="1600">
                <a:solidFill>
                  <a:schemeClr val="tx1"/>
                </a:solidFill>
                <a:latin typeface="Arial" pitchFamily="34" charset="0"/>
              </a:defRPr>
            </a:lvl2pPr>
            <a:lvl3pPr marL="1143000" indent="-228600" eaLnBrk="0" hangingPunct="0">
              <a:spcBef>
                <a:spcPct val="20000"/>
              </a:spcBef>
              <a:buSzPct val="50000"/>
              <a:buFont typeface="Arial Unicode MS" pitchFamily="34" charset="-128"/>
              <a:buChar char="■"/>
              <a:defRPr sz="1600">
                <a:solidFill>
                  <a:schemeClr val="tx1"/>
                </a:solidFill>
                <a:latin typeface="Arial" pitchFamily="34" charset="0"/>
              </a:defRPr>
            </a:lvl3pPr>
            <a:lvl4pPr marL="1600200" indent="-228600" eaLnBrk="0" hangingPunct="0">
              <a:spcBef>
                <a:spcPct val="20000"/>
              </a:spcBef>
              <a:buFont typeface="Arial" pitchFamily="34" charset="0"/>
              <a:buChar char="–"/>
              <a:defRPr sz="1600">
                <a:solidFill>
                  <a:schemeClr val="tx1"/>
                </a:solidFill>
                <a:latin typeface="Arial" pitchFamily="34" charset="0"/>
              </a:defRPr>
            </a:lvl4pPr>
            <a:lvl5pPr marL="2057400" indent="-228600" eaLnBrk="0" hangingPunct="0">
              <a:spcBef>
                <a:spcPct val="20000"/>
              </a:spcBef>
              <a:buChar char="•"/>
              <a:defRPr sz="1600">
                <a:solidFill>
                  <a:schemeClr val="tx1"/>
                </a:solidFill>
                <a:latin typeface="Arial" pitchFamily="34" charset="0"/>
              </a:defRPr>
            </a:lvl5pPr>
            <a:lvl6pPr marL="2514600" indent="-228600" eaLnBrk="0" fontAlgn="base" hangingPunct="0">
              <a:spcBef>
                <a:spcPct val="20000"/>
              </a:spcBef>
              <a:spcAft>
                <a:spcPct val="0"/>
              </a:spcAft>
              <a:buChar char="•"/>
              <a:defRPr sz="1600">
                <a:solidFill>
                  <a:schemeClr val="tx1"/>
                </a:solidFill>
                <a:latin typeface="Arial" pitchFamily="34" charset="0"/>
              </a:defRPr>
            </a:lvl6pPr>
            <a:lvl7pPr marL="2971800" indent="-228600" eaLnBrk="0" fontAlgn="base" hangingPunct="0">
              <a:spcBef>
                <a:spcPct val="20000"/>
              </a:spcBef>
              <a:spcAft>
                <a:spcPct val="0"/>
              </a:spcAft>
              <a:buChar char="•"/>
              <a:defRPr sz="1600">
                <a:solidFill>
                  <a:schemeClr val="tx1"/>
                </a:solidFill>
                <a:latin typeface="Arial" pitchFamily="34" charset="0"/>
              </a:defRPr>
            </a:lvl7pPr>
            <a:lvl8pPr marL="3429000" indent="-228600" eaLnBrk="0" fontAlgn="base" hangingPunct="0">
              <a:spcBef>
                <a:spcPct val="20000"/>
              </a:spcBef>
              <a:spcAft>
                <a:spcPct val="0"/>
              </a:spcAft>
              <a:buChar char="•"/>
              <a:defRPr sz="1600">
                <a:solidFill>
                  <a:schemeClr val="tx1"/>
                </a:solidFill>
                <a:latin typeface="Arial" pitchFamily="34" charset="0"/>
              </a:defRPr>
            </a:lvl8pPr>
            <a:lvl9pPr marL="3886200" indent="-228600" eaLnBrk="0" fontAlgn="base" hangingPunct="0">
              <a:spcBef>
                <a:spcPct val="20000"/>
              </a:spcBef>
              <a:spcAft>
                <a:spcPct val="0"/>
              </a:spcAft>
              <a:buChar char="•"/>
              <a:defRPr sz="1600">
                <a:solidFill>
                  <a:schemeClr val="tx1"/>
                </a:solidFill>
                <a:latin typeface="Arial" pitchFamily="34" charset="0"/>
              </a:defRPr>
            </a:lvl9pPr>
          </a:lstStyle>
          <a:p>
            <a:pPr algn="r" eaLnBrk="1" fontAlgn="base" hangingPunct="1">
              <a:spcBef>
                <a:spcPct val="0"/>
              </a:spcBef>
              <a:spcAft>
                <a:spcPct val="0"/>
              </a:spcAft>
              <a:buFontTx/>
              <a:buNone/>
            </a:pPr>
            <a:endParaRPr lang="en-US" altLang="en-US" sz="1400" i="1">
              <a:solidFill>
                <a:srgbClr val="000000"/>
              </a:solidFill>
              <a:cs typeface="Arial" pitchFamily="34" charset="0"/>
            </a:endParaRPr>
          </a:p>
        </p:txBody>
      </p:sp>
      <p:sp>
        <p:nvSpPr>
          <p:cNvPr id="7" name="TextBox 6"/>
          <p:cNvSpPr txBox="1"/>
          <p:nvPr/>
        </p:nvSpPr>
        <p:spPr>
          <a:xfrm>
            <a:off x="1187435" y="5054338"/>
            <a:ext cx="5103637" cy="400110"/>
          </a:xfrm>
          <a:prstGeom prst="rect">
            <a:avLst/>
          </a:prstGeom>
          <a:noFill/>
        </p:spPr>
        <p:txBody>
          <a:bodyPr wrap="square" rtlCol="0">
            <a:spAutoFit/>
          </a:bodyPr>
          <a:lstStyle/>
          <a:p>
            <a:r>
              <a:rPr lang="en-US" sz="2000" kern="0" dirty="0">
                <a:solidFill>
                  <a:srgbClr val="000000"/>
                </a:solidFill>
              </a:rPr>
              <a:t>Type your question and hit “send question”.</a:t>
            </a:r>
            <a:endParaRPr lang="en-US" sz="2000" dirty="0">
              <a:solidFill>
                <a:srgbClr val="000000"/>
              </a:solidFill>
            </a:endParaRPr>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5756AFA4-B865-4C52-9144-5891E637B0B5}" type="slidenum">
              <a:rPr lang="en-US" smtClean="0"/>
              <a:pPr/>
              <a:t>2</a:t>
            </a:fld>
            <a:endParaRPr lang="en-US" dirty="0"/>
          </a:p>
        </p:txBody>
      </p:sp>
    </p:spTree>
    <p:extLst>
      <p:ext uri="{BB962C8B-B14F-4D97-AF65-F5344CB8AC3E}">
        <p14:creationId xmlns:p14="http://schemas.microsoft.com/office/powerpoint/2010/main" val="4030311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34440"/>
          </a:xfrm>
        </p:spPr>
        <p:txBody>
          <a:bodyPr>
            <a:normAutofit/>
          </a:bodyPr>
          <a:lstStyle/>
          <a:p>
            <a:r>
              <a:rPr lang="en-US" sz="3600" b="1" dirty="0"/>
              <a:t>Application Process (1 of 2)</a:t>
            </a:r>
          </a:p>
        </p:txBody>
      </p:sp>
      <p:sp>
        <p:nvSpPr>
          <p:cNvPr id="3" name="Content Placeholder 2"/>
          <p:cNvSpPr>
            <a:spLocks noGrp="1"/>
          </p:cNvSpPr>
          <p:nvPr>
            <p:ph idx="1"/>
          </p:nvPr>
        </p:nvSpPr>
        <p:spPr>
          <a:xfrm>
            <a:off x="457200" y="1560576"/>
            <a:ext cx="8229600" cy="4660392"/>
          </a:xfrm>
        </p:spPr>
        <p:txBody>
          <a:bodyPr>
            <a:noAutofit/>
          </a:bodyPr>
          <a:lstStyle/>
          <a:p>
            <a:r>
              <a:rPr lang="en-US" dirty="0"/>
              <a:t>Applications must be submitted through Grants.gov </a:t>
            </a:r>
            <a:r>
              <a:rPr lang="en-US" sz="2400" dirty="0"/>
              <a:t>at </a:t>
            </a:r>
            <a:r>
              <a:rPr lang="en-US" sz="2400" u="sng" dirty="0">
                <a:hlinkClick r:id="rId3"/>
              </a:rPr>
              <a:t>www.grants.gov</a:t>
            </a:r>
            <a:r>
              <a:rPr lang="en-US" sz="2400" dirty="0"/>
              <a:t>. </a:t>
            </a:r>
            <a:r>
              <a:rPr lang="en-US" dirty="0"/>
              <a:t>To submit, applicants must:</a:t>
            </a:r>
          </a:p>
          <a:p>
            <a:pPr lvl="1"/>
            <a:r>
              <a:rPr lang="en-US" dirty="0"/>
              <a:t>Obtain a Data Universal Numbering System (DUNS) number:</a:t>
            </a:r>
          </a:p>
          <a:p>
            <a:pPr lvl="1"/>
            <a:r>
              <a:rPr lang="en-US" dirty="0"/>
              <a:t>Register with the System for Award (SAM) at </a:t>
            </a:r>
            <a:r>
              <a:rPr lang="en-US" dirty="0">
                <a:hlinkClick r:id="rId4"/>
              </a:rPr>
              <a:t>www.sam.gov</a:t>
            </a:r>
            <a:r>
              <a:rPr lang="en-US" dirty="0"/>
              <a:t>.</a:t>
            </a:r>
          </a:p>
          <a:p>
            <a:pPr lvl="1"/>
            <a:r>
              <a:rPr lang="en-US" dirty="0"/>
              <a:t>Create a Grants.gov username and password, and</a:t>
            </a:r>
          </a:p>
          <a:p>
            <a:pPr lvl="1"/>
            <a:r>
              <a:rPr lang="en-US" dirty="0"/>
              <a:t>E-business point-of-contact (POC) at the applicant’s organization must respond to the registration email from Grants.gov and login to authorize the POC as an Authorized Organization Representative.</a:t>
            </a:r>
          </a:p>
          <a:p>
            <a:r>
              <a:rPr lang="en-US" sz="2000" dirty="0"/>
              <a:t>Applications are due August 23, 2021.</a:t>
            </a:r>
            <a:endParaRPr lang="en-US" sz="2000" dirty="0">
              <a:highlight>
                <a:srgbClr val="FFFF00"/>
              </a:highlight>
            </a:endParaRPr>
          </a:p>
          <a:p>
            <a:r>
              <a:rPr lang="en-US" sz="2000" dirty="0"/>
              <a:t>Note: The Grants.gov registration process usually takes 2-4 weeks to complete. Late applications that are the result of failure to register or comply with Grants.gov applicant requirements will </a:t>
            </a:r>
            <a:r>
              <a:rPr lang="en-US" sz="2000" u="sng" dirty="0"/>
              <a:t>not</a:t>
            </a:r>
            <a:r>
              <a:rPr lang="en-US" sz="2000" dirty="0"/>
              <a:t> be considered.</a:t>
            </a:r>
          </a:p>
        </p:txBody>
      </p:sp>
      <p:sp>
        <p:nvSpPr>
          <p:cNvPr id="4" name="Slide Number Placeholder 3"/>
          <p:cNvSpPr>
            <a:spLocks noGrp="1"/>
          </p:cNvSpPr>
          <p:nvPr>
            <p:ph type="sldNum" sz="quarter" idx="12"/>
          </p:nvPr>
        </p:nvSpPr>
        <p:spPr/>
        <p:txBody>
          <a:bodyPr/>
          <a:lstStyle/>
          <a:p>
            <a:r>
              <a:rPr lang="en-US" dirty="0"/>
              <a:t>20</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5635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Application Process (2 of 2)</a:t>
            </a:r>
          </a:p>
        </p:txBody>
      </p:sp>
      <p:sp>
        <p:nvSpPr>
          <p:cNvPr id="3" name="Content Placeholder 2"/>
          <p:cNvSpPr>
            <a:spLocks noGrp="1"/>
          </p:cNvSpPr>
          <p:nvPr>
            <p:ph idx="1"/>
          </p:nvPr>
        </p:nvSpPr>
        <p:spPr>
          <a:xfrm>
            <a:off x="457200" y="1584960"/>
            <a:ext cx="8229600" cy="4745736"/>
          </a:xfrm>
        </p:spPr>
        <p:txBody>
          <a:bodyPr>
            <a:noAutofit/>
          </a:bodyPr>
          <a:lstStyle/>
          <a:p>
            <a:r>
              <a:rPr lang="en-US" dirty="0"/>
              <a:t>Applicants may obtain application forms at Grants.gov under the Notice of Funding Opportunity (NOFO) number.</a:t>
            </a:r>
          </a:p>
          <a:p>
            <a:r>
              <a:rPr lang="en-US" dirty="0"/>
              <a:t>Applicant must complete and submit all forms included in the application package for this NOFO as contained at </a:t>
            </a:r>
            <a:r>
              <a:rPr lang="en-US" u="sng" dirty="0">
                <a:hlinkClick r:id="rId3"/>
              </a:rPr>
              <a:t>www.grants.gov</a:t>
            </a:r>
            <a:r>
              <a:rPr lang="en-US" dirty="0"/>
              <a:t>.</a:t>
            </a:r>
          </a:p>
        </p:txBody>
      </p:sp>
      <p:sp>
        <p:nvSpPr>
          <p:cNvPr id="4" name="Slide Number Placeholder 3"/>
          <p:cNvSpPr>
            <a:spLocks noGrp="1"/>
          </p:cNvSpPr>
          <p:nvPr>
            <p:ph type="sldNum" sz="quarter" idx="12"/>
          </p:nvPr>
        </p:nvSpPr>
        <p:spPr/>
        <p:txBody>
          <a:bodyPr/>
          <a:lstStyle/>
          <a:p>
            <a:r>
              <a:rPr lang="en-US" dirty="0"/>
              <a:t>21</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882180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600200"/>
          </a:xfrm>
        </p:spPr>
        <p:txBody>
          <a:bodyPr>
            <a:normAutofit/>
          </a:bodyPr>
          <a:lstStyle/>
          <a:p>
            <a:r>
              <a:rPr lang="en-US" sz="3600" b="1" dirty="0">
                <a:latin typeface="Arial" panose="020B0604020202020204" pitchFamily="34" charset="0"/>
                <a:cs typeface="Arial" panose="020B0604020202020204" pitchFamily="34" charset="0"/>
              </a:rPr>
              <a:t>ATCMTD Application: </a:t>
            </a:r>
            <a:br>
              <a:rPr lang="en-US" sz="3600" b="1" dirty="0">
                <a:latin typeface="Arial" panose="020B0604020202020204" pitchFamily="34" charset="0"/>
                <a:cs typeface="Arial" panose="020B0604020202020204" pitchFamily="34" charset="0"/>
              </a:rPr>
            </a:br>
            <a:r>
              <a:rPr lang="en-US" sz="3600" b="1" dirty="0">
                <a:latin typeface="Arial" panose="020B0604020202020204" pitchFamily="34" charset="0"/>
                <a:cs typeface="Arial" panose="020B0604020202020204" pitchFamily="34" charset="0"/>
              </a:rPr>
              <a:t>Volume 1 – Technical Application</a:t>
            </a:r>
          </a:p>
        </p:txBody>
      </p:sp>
      <p:sp>
        <p:nvSpPr>
          <p:cNvPr id="3" name="Content Placeholder 2"/>
          <p:cNvSpPr>
            <a:spLocks noGrp="1"/>
          </p:cNvSpPr>
          <p:nvPr>
            <p:ph idx="1"/>
          </p:nvPr>
        </p:nvSpPr>
        <p:spPr>
          <a:xfrm>
            <a:off x="457200" y="1889230"/>
            <a:ext cx="8229600" cy="3892826"/>
          </a:xfrm>
        </p:spPr>
        <p:txBody>
          <a:bodyPr>
            <a:noAutofit/>
          </a:bodyPr>
          <a:lstStyle/>
          <a:p>
            <a:r>
              <a:rPr lang="en-US" dirty="0"/>
              <a:t>Cover Page</a:t>
            </a:r>
          </a:p>
          <a:p>
            <a:r>
              <a:rPr lang="en-US" dirty="0"/>
              <a:t>Project Narrative</a:t>
            </a:r>
          </a:p>
          <a:p>
            <a:r>
              <a:rPr lang="en-US" dirty="0"/>
              <a:t>Management Structure</a:t>
            </a:r>
          </a:p>
          <a:p>
            <a:r>
              <a:rPr lang="en-US" dirty="0"/>
              <a:t>Staffing Description</a:t>
            </a:r>
          </a:p>
          <a:p>
            <a:r>
              <a:rPr lang="en-US" dirty="0"/>
              <a:t>Resumes for Key Personnel</a:t>
            </a:r>
          </a:p>
          <a:p>
            <a:pPr marL="0" indent="0">
              <a:buNone/>
            </a:pPr>
            <a:endParaRPr lang="en-US" dirty="0"/>
          </a:p>
          <a:p>
            <a:pPr marL="274320" lvl="1" indent="0">
              <a:buNone/>
            </a:pPr>
            <a:endParaRPr lang="en-US" dirty="0"/>
          </a:p>
          <a:p>
            <a:endParaRPr lang="en-US" sz="2400" dirty="0"/>
          </a:p>
        </p:txBody>
      </p:sp>
      <p:sp>
        <p:nvSpPr>
          <p:cNvPr id="4" name="Slide Number Placeholder 3"/>
          <p:cNvSpPr>
            <a:spLocks noGrp="1"/>
          </p:cNvSpPr>
          <p:nvPr>
            <p:ph type="sldNum" sz="quarter" idx="12"/>
          </p:nvPr>
        </p:nvSpPr>
        <p:spPr/>
        <p:txBody>
          <a:bodyPr/>
          <a:lstStyle/>
          <a:p>
            <a:r>
              <a:rPr lang="en-US" dirty="0"/>
              <a:t>22</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88641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Cover Page (1 of 2)</a:t>
            </a:r>
          </a:p>
        </p:txBody>
      </p:sp>
      <p:sp>
        <p:nvSpPr>
          <p:cNvPr id="3" name="Content Placeholder 2"/>
          <p:cNvSpPr>
            <a:spLocks noGrp="1"/>
          </p:cNvSpPr>
          <p:nvPr>
            <p:ph idx="1"/>
          </p:nvPr>
        </p:nvSpPr>
        <p:spPr>
          <a:xfrm>
            <a:off x="457200" y="1594460"/>
            <a:ext cx="8229600" cy="4830724"/>
          </a:xfrm>
        </p:spPr>
        <p:txBody>
          <a:bodyPr>
            <a:noAutofit/>
          </a:bodyPr>
          <a:lstStyle/>
          <a:p>
            <a:pPr marL="0" indent="0">
              <a:buNone/>
            </a:pPr>
            <a:r>
              <a:rPr lang="en-US" dirty="0"/>
              <a:t>Cover Page to include the following information:</a:t>
            </a:r>
          </a:p>
          <a:p>
            <a:pPr lvl="1"/>
            <a:r>
              <a:rPr lang="en-US" sz="2400" dirty="0"/>
              <a:t>Project name.</a:t>
            </a:r>
          </a:p>
          <a:p>
            <a:pPr lvl="1"/>
            <a:r>
              <a:rPr lang="en-US" sz="2400" dirty="0"/>
              <a:t>Eligible entity applying to receive Federal funding.</a:t>
            </a:r>
          </a:p>
          <a:p>
            <a:pPr lvl="1"/>
            <a:r>
              <a:rPr lang="en-US" sz="2400" dirty="0"/>
              <a:t>Total project cost (from all sources).</a:t>
            </a:r>
          </a:p>
          <a:p>
            <a:pPr lvl="1"/>
            <a:r>
              <a:rPr lang="en-US" sz="2400" dirty="0"/>
              <a:t>ATCMTD requested funding.</a:t>
            </a:r>
          </a:p>
          <a:p>
            <a:pPr lvl="1"/>
            <a:r>
              <a:rPr lang="en-US" sz="2400" dirty="0"/>
              <a:t>Are matching funds restricted to a specific project component? If so, which one?</a:t>
            </a:r>
          </a:p>
          <a:p>
            <a:pPr lvl="1"/>
            <a:r>
              <a:rPr lang="en-US" sz="2400" dirty="0"/>
              <a:t>State(s) in which the project is located.</a:t>
            </a:r>
          </a:p>
          <a:p>
            <a:pPr marL="0" indent="0">
              <a:buNone/>
            </a:pPr>
            <a:endParaRPr lang="en-US" sz="2400" dirty="0"/>
          </a:p>
        </p:txBody>
      </p:sp>
      <p:sp>
        <p:nvSpPr>
          <p:cNvPr id="4" name="Slide Number Placeholder 3"/>
          <p:cNvSpPr>
            <a:spLocks noGrp="1"/>
          </p:cNvSpPr>
          <p:nvPr>
            <p:ph type="sldNum" sz="quarter" idx="12"/>
          </p:nvPr>
        </p:nvSpPr>
        <p:spPr/>
        <p:txBody>
          <a:bodyPr/>
          <a:lstStyle/>
          <a:p>
            <a:r>
              <a:rPr lang="en-US" dirty="0"/>
              <a:t>23</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89081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Cover Page (2 of 2)</a:t>
            </a:r>
          </a:p>
        </p:txBody>
      </p:sp>
      <p:sp>
        <p:nvSpPr>
          <p:cNvPr id="3" name="Content Placeholder 2"/>
          <p:cNvSpPr>
            <a:spLocks noGrp="1"/>
          </p:cNvSpPr>
          <p:nvPr>
            <p:ph idx="1"/>
          </p:nvPr>
        </p:nvSpPr>
        <p:spPr>
          <a:xfrm>
            <a:off x="457200" y="1594460"/>
            <a:ext cx="8229600" cy="4830724"/>
          </a:xfrm>
        </p:spPr>
        <p:txBody>
          <a:bodyPr>
            <a:noAutofit/>
          </a:bodyPr>
          <a:lstStyle/>
          <a:p>
            <a:pPr lvl="1"/>
            <a:r>
              <a:rPr lang="en-US" sz="2400" dirty="0"/>
              <a:t>Is the project currently programmed in the: Transportation Improvement Program (TIP), Statewide TIP (STIP), Metropolitan Planning Organization (MPO) Long Range Transportation Plan, and/or State Long Range Transportation Plan?</a:t>
            </a:r>
          </a:p>
          <a:p>
            <a:pPr lvl="1"/>
            <a:r>
              <a:rPr lang="en-US" sz="2400" dirty="0"/>
              <a:t>Technologies proposed to be deployed.</a:t>
            </a:r>
          </a:p>
          <a:p>
            <a:pPr lvl="1"/>
            <a:r>
              <a:rPr lang="en-US" sz="2400" dirty="0"/>
              <a:t>Will the project use connected vehicle technologies?</a:t>
            </a:r>
          </a:p>
          <a:p>
            <a:pPr lvl="1"/>
            <a:r>
              <a:rPr lang="en-US" sz="2400" dirty="0"/>
              <a:t>Will the project use automated vehicle system technologies?</a:t>
            </a:r>
          </a:p>
          <a:p>
            <a:pPr lvl="1"/>
            <a:r>
              <a:rPr lang="en-US" sz="2400" dirty="0"/>
              <a:t>Is the project located in a rural area?</a:t>
            </a:r>
          </a:p>
          <a:p>
            <a:endParaRPr lang="en-US" sz="2400" dirty="0"/>
          </a:p>
        </p:txBody>
      </p:sp>
      <p:sp>
        <p:nvSpPr>
          <p:cNvPr id="4" name="Slide Number Placeholder 3"/>
          <p:cNvSpPr>
            <a:spLocks noGrp="1"/>
          </p:cNvSpPr>
          <p:nvPr>
            <p:ph type="sldNum" sz="quarter" idx="12"/>
          </p:nvPr>
        </p:nvSpPr>
        <p:spPr/>
        <p:txBody>
          <a:bodyPr/>
          <a:lstStyle/>
          <a:p>
            <a:r>
              <a:rPr lang="en-US" dirty="0"/>
              <a:t>24</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809780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rmAutofit/>
          </a:bodyPr>
          <a:lstStyle/>
          <a:p>
            <a:r>
              <a:rPr lang="en-US" sz="3600" b="1" dirty="0"/>
              <a:t>Project Narrative</a:t>
            </a:r>
          </a:p>
        </p:txBody>
      </p:sp>
      <p:sp>
        <p:nvSpPr>
          <p:cNvPr id="3" name="Content Placeholder 2"/>
          <p:cNvSpPr>
            <a:spLocks noGrp="1"/>
          </p:cNvSpPr>
          <p:nvPr>
            <p:ph idx="1"/>
          </p:nvPr>
        </p:nvSpPr>
        <p:spPr>
          <a:xfrm>
            <a:off x="457200" y="1584960"/>
            <a:ext cx="8229600" cy="4721352"/>
          </a:xfrm>
        </p:spPr>
        <p:txBody>
          <a:bodyPr>
            <a:noAutofit/>
          </a:bodyPr>
          <a:lstStyle/>
          <a:p>
            <a:pPr marL="0" indent="0">
              <a:buNone/>
            </a:pPr>
            <a:r>
              <a:rPr lang="en-US" dirty="0"/>
              <a:t>Recommends that the Project Narrative use the following basic outline to clearly address the program requirements and make critical information readily apparent:</a:t>
            </a:r>
            <a:endParaRPr lang="en-US" sz="2200" dirty="0"/>
          </a:p>
          <a:p>
            <a:pPr lvl="1"/>
            <a:r>
              <a:rPr lang="en-US" sz="2400" dirty="0"/>
              <a:t>Detailed statement of work.</a:t>
            </a:r>
          </a:p>
          <a:p>
            <a:pPr lvl="1"/>
            <a:r>
              <a:rPr lang="en-US" sz="2400" dirty="0"/>
              <a:t>Detailed project schedule.</a:t>
            </a:r>
          </a:p>
          <a:p>
            <a:pPr lvl="1"/>
            <a:r>
              <a:rPr lang="en-US" sz="2400" dirty="0"/>
              <a:t>Staffing/Team description.</a:t>
            </a:r>
          </a:p>
          <a:p>
            <a:pPr marL="0" indent="0">
              <a:buNone/>
            </a:pPr>
            <a:r>
              <a:rPr lang="en-US" dirty="0"/>
              <a:t>The Project Narrative should include a table of contents, maps, and graphics as appropriate to make the information easier to review.</a:t>
            </a:r>
            <a:endParaRPr lang="en-US" sz="2400" dirty="0"/>
          </a:p>
        </p:txBody>
      </p:sp>
      <p:sp>
        <p:nvSpPr>
          <p:cNvPr id="4" name="Slide Number Placeholder 3"/>
          <p:cNvSpPr>
            <a:spLocks noGrp="1"/>
          </p:cNvSpPr>
          <p:nvPr>
            <p:ph type="sldNum" sz="quarter" idx="12"/>
          </p:nvPr>
        </p:nvSpPr>
        <p:spPr/>
        <p:txBody>
          <a:bodyPr/>
          <a:lstStyle/>
          <a:p>
            <a:r>
              <a:rPr lang="en-US" dirty="0"/>
              <a:t>25</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1270325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197864"/>
          </a:xfrm>
        </p:spPr>
        <p:txBody>
          <a:bodyPr>
            <a:normAutofit/>
          </a:bodyPr>
          <a:lstStyle/>
          <a:p>
            <a:r>
              <a:rPr lang="en-US" sz="3600" b="1" dirty="0"/>
              <a:t>Project Description (1 of 3)</a:t>
            </a:r>
          </a:p>
        </p:txBody>
      </p:sp>
      <p:sp>
        <p:nvSpPr>
          <p:cNvPr id="3" name="Content Placeholder 2"/>
          <p:cNvSpPr>
            <a:spLocks noGrp="1"/>
          </p:cNvSpPr>
          <p:nvPr>
            <p:ph idx="1"/>
          </p:nvPr>
        </p:nvSpPr>
        <p:spPr>
          <a:xfrm>
            <a:off x="457200" y="1572768"/>
            <a:ext cx="8229600" cy="4806696"/>
          </a:xfrm>
        </p:spPr>
        <p:txBody>
          <a:bodyPr>
            <a:noAutofit/>
          </a:bodyPr>
          <a:lstStyle/>
          <a:p>
            <a:r>
              <a:rPr lang="en-US" dirty="0"/>
              <a:t>Introduction that provides a clear, concise description of the project and the proposed technology deployment(s).</a:t>
            </a:r>
          </a:p>
          <a:p>
            <a:r>
              <a:rPr lang="en-US" dirty="0"/>
              <a:t>Description of the geographic area or jurisdiction the deployment will service.</a:t>
            </a:r>
          </a:p>
          <a:p>
            <a:r>
              <a:rPr lang="en-US" dirty="0"/>
              <a:t>Description of the real-world issues and challenges to be addressed by the proposed technology deployments.</a:t>
            </a:r>
          </a:p>
          <a:p>
            <a:r>
              <a:rPr lang="en-US" dirty="0"/>
              <a:t>Description of transportation systems and services.</a:t>
            </a:r>
          </a:p>
          <a:p>
            <a:r>
              <a:rPr lang="en-US" dirty="0"/>
              <a:t>Deployment plan that includes providing long-term operation and maintenance of the proposed technologies to improve safety, efficiency, system performance, and return on investment.</a:t>
            </a:r>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26</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468993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712"/>
            <a:ext cx="8229600" cy="1222248"/>
          </a:xfrm>
        </p:spPr>
        <p:txBody>
          <a:bodyPr>
            <a:normAutofit/>
          </a:bodyPr>
          <a:lstStyle/>
          <a:p>
            <a:r>
              <a:rPr lang="en-US" sz="3600" b="1" dirty="0"/>
              <a:t>Project Description (2 of 3)</a:t>
            </a:r>
          </a:p>
        </p:txBody>
      </p:sp>
      <p:sp>
        <p:nvSpPr>
          <p:cNvPr id="3" name="Content Placeholder 2"/>
          <p:cNvSpPr>
            <a:spLocks noGrp="1"/>
          </p:cNvSpPr>
          <p:nvPr>
            <p:ph idx="1"/>
          </p:nvPr>
        </p:nvSpPr>
        <p:spPr>
          <a:xfrm>
            <a:off x="457200" y="1594460"/>
            <a:ext cx="8229600" cy="5004460"/>
          </a:xfrm>
        </p:spPr>
        <p:txBody>
          <a:bodyPr>
            <a:noAutofit/>
          </a:bodyPr>
          <a:lstStyle/>
          <a:p>
            <a:r>
              <a:rPr lang="en-US" dirty="0"/>
              <a:t>Description of regulatory, legislative or institutional challenges.</a:t>
            </a:r>
          </a:p>
          <a:p>
            <a:r>
              <a:rPr lang="en-US" dirty="0"/>
              <a:t>Quantifiable system performance improvements.</a:t>
            </a:r>
          </a:p>
          <a:p>
            <a:r>
              <a:rPr lang="en-US" dirty="0"/>
              <a:t>Quantifiable safety, mobility, and environmental benefit projections.</a:t>
            </a:r>
          </a:p>
          <a:p>
            <a:r>
              <a:rPr lang="en-US" dirty="0"/>
              <a:t>Vision, goals and objectives for the technology deployment.</a:t>
            </a:r>
          </a:p>
          <a:p>
            <a:r>
              <a:rPr lang="en-US" dirty="0"/>
              <a:t>Plan to leverage existing technology investments.</a:t>
            </a:r>
          </a:p>
          <a:p>
            <a:r>
              <a:rPr lang="en-US" dirty="0"/>
              <a:t>Schedule for conducting the technology deployment.</a:t>
            </a:r>
          </a:p>
          <a:p>
            <a:endParaRPr lang="en-US" dirty="0"/>
          </a:p>
        </p:txBody>
      </p:sp>
      <p:sp>
        <p:nvSpPr>
          <p:cNvPr id="4" name="Slide Number Placeholder 3"/>
          <p:cNvSpPr>
            <a:spLocks noGrp="1"/>
          </p:cNvSpPr>
          <p:nvPr>
            <p:ph type="sldNum" sz="quarter" idx="12"/>
          </p:nvPr>
        </p:nvSpPr>
        <p:spPr/>
        <p:txBody>
          <a:bodyPr/>
          <a:lstStyle/>
          <a:p>
            <a:r>
              <a:rPr lang="en-US" dirty="0"/>
              <a:t>27</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594791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rmAutofit/>
          </a:bodyPr>
          <a:lstStyle/>
          <a:p>
            <a:r>
              <a:rPr lang="en-US" sz="3600" b="1" dirty="0"/>
              <a:t>Project Description (3 of 3)</a:t>
            </a:r>
          </a:p>
        </p:txBody>
      </p:sp>
      <p:sp>
        <p:nvSpPr>
          <p:cNvPr id="3" name="Content Placeholder 2"/>
          <p:cNvSpPr>
            <a:spLocks noGrp="1"/>
          </p:cNvSpPr>
          <p:nvPr>
            <p:ph idx="1"/>
          </p:nvPr>
        </p:nvSpPr>
        <p:spPr>
          <a:xfrm>
            <a:off x="457200" y="1594460"/>
            <a:ext cx="8229600" cy="5004460"/>
          </a:xfrm>
        </p:spPr>
        <p:txBody>
          <a:bodyPr>
            <a:noAutofit/>
          </a:bodyPr>
          <a:lstStyle/>
          <a:p>
            <a:r>
              <a:rPr lang="en-US" dirty="0"/>
              <a:t>Any support or leveraging of the Intelligent Transportation System (ITS) program or innovative technology initiatives.</a:t>
            </a:r>
          </a:p>
          <a:p>
            <a:r>
              <a:rPr lang="en-US" dirty="0"/>
              <a:t>A summary identifying which of the DOT goals, focus areas and objectives will be implemented.</a:t>
            </a:r>
          </a:p>
        </p:txBody>
      </p:sp>
      <p:sp>
        <p:nvSpPr>
          <p:cNvPr id="4" name="Slide Number Placeholder 3"/>
          <p:cNvSpPr>
            <a:spLocks noGrp="1"/>
          </p:cNvSpPr>
          <p:nvPr>
            <p:ph type="sldNum" sz="quarter" idx="12"/>
          </p:nvPr>
        </p:nvSpPr>
        <p:spPr/>
        <p:txBody>
          <a:bodyPr/>
          <a:lstStyle/>
          <a:p>
            <a:r>
              <a:rPr lang="en-US" dirty="0"/>
              <a:t>28</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614711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Staffing/Team Description</a:t>
            </a:r>
          </a:p>
        </p:txBody>
      </p:sp>
      <p:sp>
        <p:nvSpPr>
          <p:cNvPr id="3" name="Content Placeholder 2"/>
          <p:cNvSpPr>
            <a:spLocks noGrp="1"/>
          </p:cNvSpPr>
          <p:nvPr>
            <p:ph idx="1"/>
          </p:nvPr>
        </p:nvSpPr>
        <p:spPr>
          <a:xfrm>
            <a:off x="457200" y="1596622"/>
            <a:ext cx="8229600" cy="4807226"/>
          </a:xfrm>
        </p:spPr>
        <p:txBody>
          <a:bodyPr>
            <a:noAutofit/>
          </a:bodyPr>
          <a:lstStyle/>
          <a:p>
            <a:r>
              <a:rPr lang="en-US" dirty="0"/>
              <a:t>Description of the organization of staffing to manage and conduct the project, including identification of key personnel, organization, role, and responsibility.</a:t>
            </a:r>
          </a:p>
          <a:p>
            <a:pPr marL="0" indent="0">
              <a:buNone/>
            </a:pPr>
            <a:endParaRPr lang="en-US" dirty="0"/>
          </a:p>
          <a:p>
            <a:r>
              <a:rPr lang="en-US" dirty="0"/>
              <a:t>Primary point of contact and complete contact information.</a:t>
            </a:r>
          </a:p>
        </p:txBody>
      </p:sp>
      <p:sp>
        <p:nvSpPr>
          <p:cNvPr id="4" name="Slide Number Placeholder 3"/>
          <p:cNvSpPr>
            <a:spLocks noGrp="1"/>
          </p:cNvSpPr>
          <p:nvPr>
            <p:ph type="sldNum" sz="quarter" idx="12"/>
          </p:nvPr>
        </p:nvSpPr>
        <p:spPr/>
        <p:txBody>
          <a:bodyPr/>
          <a:lstStyle/>
          <a:p>
            <a:r>
              <a:rPr lang="en-US" dirty="0"/>
              <a:t>29</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80651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16076"/>
            <a:ext cx="9144000" cy="593725"/>
          </a:xfrm>
        </p:spPr>
        <p:txBody>
          <a:bodyPr>
            <a:noAutofit/>
          </a:bodyPr>
          <a:lstStyle/>
          <a:p>
            <a:pPr algn="ctr"/>
            <a:r>
              <a:rPr lang="en-US" sz="3600" b="1" dirty="0"/>
              <a:t>Web Links</a:t>
            </a:r>
          </a:p>
        </p:txBody>
      </p:sp>
      <p:sp>
        <p:nvSpPr>
          <p:cNvPr id="3" name="Content Placeholder 2"/>
          <p:cNvSpPr>
            <a:spLocks noGrp="1"/>
          </p:cNvSpPr>
          <p:nvPr>
            <p:ph idx="1"/>
          </p:nvPr>
        </p:nvSpPr>
        <p:spPr>
          <a:xfrm>
            <a:off x="0" y="2286000"/>
            <a:ext cx="9144000" cy="1828800"/>
          </a:xfrm>
        </p:spPr>
        <p:txBody>
          <a:bodyPr/>
          <a:lstStyle/>
          <a:p>
            <a:pPr marL="0" indent="0" algn="ctr">
              <a:buNone/>
            </a:pPr>
            <a:r>
              <a:rPr lang="en-US" dirty="0"/>
              <a:t>In the lower left-hand side of your screen, find our web links pod.</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6681" y="3165231"/>
            <a:ext cx="4210638" cy="2457793"/>
          </a:xfrm>
          <a:prstGeom prst="rect">
            <a:avLst/>
          </a:prstGeom>
        </p:spPr>
      </p:pic>
      <p:sp>
        <p:nvSpPr>
          <p:cNvPr id="4" name="Footer Placeholder 3"/>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56AFA4-B865-4C52-9144-5891E637B0B5}" type="slidenum">
              <a:rPr lang="en-US" smtClean="0"/>
              <a:pPr/>
              <a:t>3</a:t>
            </a:fld>
            <a:endParaRPr lang="en-US" dirty="0"/>
          </a:p>
        </p:txBody>
      </p:sp>
      <p:sp>
        <p:nvSpPr>
          <p:cNvPr id="8" name="Arrow: Right 7">
            <a:extLst>
              <a:ext uri="{FF2B5EF4-FFF2-40B4-BE49-F238E27FC236}">
                <a16:creationId xmlns:a16="http://schemas.microsoft.com/office/drawing/2014/main" id="{28956667-1ED9-41E2-98AE-2E36730DF4AE}"/>
              </a:ext>
            </a:extLst>
          </p:cNvPr>
          <p:cNvSpPr/>
          <p:nvPr/>
        </p:nvSpPr>
        <p:spPr>
          <a:xfrm>
            <a:off x="1058091" y="3317966"/>
            <a:ext cx="1123406" cy="3004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62292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Management Structure</a:t>
            </a:r>
          </a:p>
        </p:txBody>
      </p:sp>
      <p:sp>
        <p:nvSpPr>
          <p:cNvPr id="3" name="Content Placeholder 2"/>
          <p:cNvSpPr>
            <a:spLocks noGrp="1"/>
          </p:cNvSpPr>
          <p:nvPr>
            <p:ph idx="1"/>
          </p:nvPr>
        </p:nvSpPr>
        <p:spPr>
          <a:xfrm>
            <a:off x="457200" y="1596622"/>
            <a:ext cx="8229600" cy="4807226"/>
          </a:xfrm>
        </p:spPr>
        <p:txBody>
          <a:bodyPr>
            <a:noAutofit/>
          </a:bodyPr>
          <a:lstStyle/>
          <a:p>
            <a:r>
              <a:rPr lang="en-US" dirty="0"/>
              <a:t>Description of the Applicant’s organization.</a:t>
            </a:r>
          </a:p>
          <a:p>
            <a:r>
              <a:rPr lang="en-US" dirty="0"/>
              <a:t>Plan for partnering with the private sector or public agencies.</a:t>
            </a:r>
          </a:p>
          <a:p>
            <a:r>
              <a:rPr lang="en-US" dirty="0"/>
              <a:t>Designation of all proposed sub-recipients.</a:t>
            </a:r>
          </a:p>
          <a:p>
            <a:r>
              <a:rPr lang="en-US" dirty="0"/>
              <a:t>Diagram depicting the organizational structure of the project team.</a:t>
            </a:r>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30</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047971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rmAutofit/>
          </a:bodyPr>
          <a:lstStyle/>
          <a:p>
            <a:r>
              <a:rPr lang="en-US" sz="3600" b="1" dirty="0"/>
              <a:t>Other Information</a:t>
            </a:r>
          </a:p>
        </p:txBody>
      </p:sp>
      <p:sp>
        <p:nvSpPr>
          <p:cNvPr id="3" name="Content Placeholder 2"/>
          <p:cNvSpPr>
            <a:spLocks noGrp="1"/>
          </p:cNvSpPr>
          <p:nvPr>
            <p:ph idx="1"/>
          </p:nvPr>
        </p:nvSpPr>
        <p:spPr>
          <a:xfrm>
            <a:off x="457200" y="1596622"/>
            <a:ext cx="8229600" cy="4807226"/>
          </a:xfrm>
        </p:spPr>
        <p:txBody>
          <a:bodyPr>
            <a:noAutofit/>
          </a:bodyPr>
          <a:lstStyle/>
          <a:p>
            <a:r>
              <a:rPr lang="en-US" dirty="0"/>
              <a:t>Resumes for key personnel.</a:t>
            </a:r>
          </a:p>
          <a:p>
            <a:r>
              <a:rPr lang="en-US" dirty="0"/>
              <a:t>Formatting.</a:t>
            </a:r>
          </a:p>
          <a:p>
            <a:r>
              <a:rPr lang="en-US" dirty="0"/>
              <a:t>Page limitations.</a:t>
            </a:r>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31</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672399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307592"/>
          </a:xfrm>
        </p:spPr>
        <p:txBody>
          <a:bodyPr>
            <a:noAutofit/>
          </a:bodyPr>
          <a:lstStyle/>
          <a:p>
            <a:r>
              <a:rPr lang="en-US" sz="3600" b="1" dirty="0"/>
              <a:t>ATCMTD Application: </a:t>
            </a:r>
            <a:br>
              <a:rPr lang="en-US" sz="3600" b="1" dirty="0"/>
            </a:br>
            <a:r>
              <a:rPr lang="en-US" sz="3600" b="1" dirty="0"/>
              <a:t>Volume 2 – Budget Application</a:t>
            </a:r>
          </a:p>
        </p:txBody>
      </p:sp>
      <p:sp>
        <p:nvSpPr>
          <p:cNvPr id="3" name="Content Placeholder 2"/>
          <p:cNvSpPr>
            <a:spLocks noGrp="1"/>
          </p:cNvSpPr>
          <p:nvPr>
            <p:ph idx="1"/>
          </p:nvPr>
        </p:nvSpPr>
        <p:spPr>
          <a:xfrm>
            <a:off x="458577" y="1719072"/>
            <a:ext cx="8229600" cy="4093344"/>
          </a:xfrm>
        </p:spPr>
        <p:txBody>
          <a:bodyPr>
            <a:noAutofit/>
          </a:bodyPr>
          <a:lstStyle/>
          <a:p>
            <a:r>
              <a:rPr lang="en-US" dirty="0"/>
              <a:t>Application Standard Forms (SFs)</a:t>
            </a:r>
          </a:p>
          <a:p>
            <a:r>
              <a:rPr lang="en-US" dirty="0"/>
              <a:t>Summary Budget Narrative</a:t>
            </a:r>
          </a:p>
          <a:p>
            <a:r>
              <a:rPr lang="en-US" dirty="0"/>
              <a:t>Cost-Share Information</a:t>
            </a:r>
          </a:p>
          <a:p>
            <a:r>
              <a:rPr lang="en-US" dirty="0"/>
              <a:t>Organizational Information</a:t>
            </a:r>
          </a:p>
          <a:p>
            <a:pPr marL="0" indent="0">
              <a:buNone/>
            </a:pPr>
            <a:endParaRPr lang="en-US" dirty="0"/>
          </a:p>
          <a:p>
            <a:pPr marL="0" indent="0">
              <a:buNone/>
            </a:pPr>
            <a:endParaRPr lang="en-US" sz="1000" dirty="0"/>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32</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52926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Autofit/>
          </a:bodyPr>
          <a:lstStyle/>
          <a:p>
            <a:r>
              <a:rPr lang="en-US" sz="3600" b="1" dirty="0"/>
              <a:t>Standard Forms (1 of 4)</a:t>
            </a:r>
          </a:p>
        </p:txBody>
      </p:sp>
      <p:sp>
        <p:nvSpPr>
          <p:cNvPr id="3" name="Content Placeholder 2"/>
          <p:cNvSpPr>
            <a:spLocks noGrp="1"/>
          </p:cNvSpPr>
          <p:nvPr>
            <p:ph idx="1"/>
          </p:nvPr>
        </p:nvSpPr>
        <p:spPr>
          <a:xfrm>
            <a:off x="458577" y="1602983"/>
            <a:ext cx="8229600" cy="4465466"/>
          </a:xfrm>
        </p:spPr>
        <p:txBody>
          <a:bodyPr>
            <a:noAutofit/>
          </a:bodyPr>
          <a:lstStyle/>
          <a:p>
            <a:r>
              <a:rPr lang="en-US" dirty="0"/>
              <a:t>Application </a:t>
            </a:r>
            <a:r>
              <a:rPr lang="en-US" u="sng" dirty="0"/>
              <a:t>must</a:t>
            </a:r>
            <a:r>
              <a:rPr lang="en-US" dirty="0"/>
              <a:t> include the SF 424 (Application for Federal Assistance), SF 424A (Budget Information for Non-Construction Programs), SF 424B (Assurances for Non-Construction Programs), Grants.gov Lobbying Form.</a:t>
            </a:r>
          </a:p>
          <a:p>
            <a:pPr lvl="1"/>
            <a:r>
              <a:rPr lang="en-US" sz="2400" dirty="0"/>
              <a:t>SFs are available online at </a:t>
            </a:r>
            <a:r>
              <a:rPr lang="en-US" sz="2400" u="sng" dirty="0">
                <a:hlinkClick r:id="rId3"/>
              </a:rPr>
              <a:t>http://www.grants.gov/web/grants/forms/sf-424-family.html</a:t>
            </a:r>
            <a:r>
              <a:rPr lang="en-US" sz="2400" dirty="0"/>
              <a:t>.</a:t>
            </a:r>
            <a:endParaRPr lang="en-US" dirty="0"/>
          </a:p>
          <a:p>
            <a:pPr marL="0" indent="0">
              <a:buNone/>
            </a:pPr>
            <a:endParaRPr lang="en-US" dirty="0"/>
          </a:p>
          <a:p>
            <a:pPr marL="0" indent="0">
              <a:buNone/>
            </a:pPr>
            <a:endParaRPr lang="en-US" sz="1000" dirty="0"/>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33</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0017066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Autofit/>
          </a:bodyPr>
          <a:lstStyle/>
          <a:p>
            <a:r>
              <a:rPr lang="en-US" b="1" dirty="0"/>
              <a:t>Standard Forms (2 of 4)</a:t>
            </a:r>
          </a:p>
        </p:txBody>
      </p:sp>
      <p:sp>
        <p:nvSpPr>
          <p:cNvPr id="3" name="Content Placeholder 2"/>
          <p:cNvSpPr>
            <a:spLocks noGrp="1"/>
          </p:cNvSpPr>
          <p:nvPr>
            <p:ph idx="1"/>
          </p:nvPr>
        </p:nvSpPr>
        <p:spPr>
          <a:xfrm>
            <a:off x="458577" y="1602983"/>
            <a:ext cx="8229600" cy="4465466"/>
          </a:xfrm>
        </p:spPr>
        <p:txBody>
          <a:bodyPr>
            <a:noAutofit/>
          </a:bodyPr>
          <a:lstStyle/>
          <a:p>
            <a:pPr marL="0" indent="0">
              <a:buNone/>
            </a:pPr>
            <a:r>
              <a:rPr lang="en-US" dirty="0"/>
              <a:t>On the SF-424, the information in block 8a (Applicant’s “Legal Name”) must be the same as the information entered for registration in </a:t>
            </a:r>
            <a:r>
              <a:rPr lang="en-US" u="sng" dirty="0">
                <a:hlinkClick r:id="rId3"/>
              </a:rPr>
              <a:t>www.SAM.gov</a:t>
            </a:r>
            <a:r>
              <a:rPr lang="en-US" dirty="0"/>
              <a:t> and for the Applicant’s DUNS number.  The title for an applicant’s workspace on </a:t>
            </a:r>
            <a:r>
              <a:rPr lang="en-US" u="sng" dirty="0">
                <a:hlinkClick r:id="rId4"/>
              </a:rPr>
              <a:t>www.Grants.gov</a:t>
            </a:r>
            <a:r>
              <a:rPr lang="en-US" dirty="0"/>
              <a:t> is limited to 240 characters and may be different than the DUNS name.</a:t>
            </a:r>
          </a:p>
          <a:p>
            <a:endParaRPr lang="en-US" dirty="0"/>
          </a:p>
        </p:txBody>
      </p:sp>
      <p:sp>
        <p:nvSpPr>
          <p:cNvPr id="4" name="Slide Number Placeholder 3"/>
          <p:cNvSpPr>
            <a:spLocks noGrp="1"/>
          </p:cNvSpPr>
          <p:nvPr>
            <p:ph type="sldNum" sz="quarter" idx="12"/>
          </p:nvPr>
        </p:nvSpPr>
        <p:spPr/>
        <p:txBody>
          <a:bodyPr/>
          <a:lstStyle/>
          <a:p>
            <a:r>
              <a:rPr lang="en-US" dirty="0"/>
              <a:t>34</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780223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Autofit/>
          </a:bodyPr>
          <a:lstStyle/>
          <a:p>
            <a:r>
              <a:rPr lang="en-US" b="1" dirty="0"/>
              <a:t>Standard Forms (3 of 4)</a:t>
            </a:r>
          </a:p>
        </p:txBody>
      </p:sp>
      <p:sp>
        <p:nvSpPr>
          <p:cNvPr id="3" name="Content Placeholder 2"/>
          <p:cNvSpPr>
            <a:spLocks noGrp="1"/>
          </p:cNvSpPr>
          <p:nvPr>
            <p:ph idx="1"/>
          </p:nvPr>
        </p:nvSpPr>
        <p:spPr>
          <a:xfrm>
            <a:off x="458577" y="1602983"/>
            <a:ext cx="8229600" cy="4465466"/>
          </a:xfrm>
        </p:spPr>
        <p:txBody>
          <a:bodyPr>
            <a:noAutofit/>
          </a:bodyPr>
          <a:lstStyle/>
          <a:p>
            <a:pPr marL="0" indent="0">
              <a:buNone/>
            </a:pPr>
            <a:r>
              <a:rPr lang="en-US" dirty="0"/>
              <a:t>For applications under this Notice of Funding Opportunity (NOFO), the breakdown of the applicable sections of SF 424A is:</a:t>
            </a:r>
          </a:p>
          <a:p>
            <a:pPr lvl="0"/>
            <a:r>
              <a:rPr lang="en-US" sz="2000" b="1" dirty="0"/>
              <a:t>Section A:</a:t>
            </a:r>
            <a:r>
              <a:rPr lang="en-US" sz="2000" dirty="0"/>
              <a:t>  Since this is an initial application, only columns (a) through (d) and (g) need to be completed. The applicant should enter the proposed project as one program or function; however, as an option, the applicant may subdivide this entry into partial programs (e.g., a Phase I and Phase II).</a:t>
            </a:r>
          </a:p>
          <a:p>
            <a:pPr lvl="0"/>
            <a:r>
              <a:rPr lang="en-US" sz="2000" b="1" dirty="0"/>
              <a:t>Section B</a:t>
            </a:r>
            <a:r>
              <a:rPr lang="en-US" sz="2000" dirty="0"/>
              <a:t> is a summary of the entire project budget across </a:t>
            </a:r>
            <a:r>
              <a:rPr lang="en-US" sz="2000" u="sng" dirty="0"/>
              <a:t>all</a:t>
            </a:r>
            <a:r>
              <a:rPr lang="en-US" sz="2000" dirty="0"/>
              <a:t> years.</a:t>
            </a:r>
          </a:p>
          <a:p>
            <a:pPr lvl="0"/>
            <a:r>
              <a:rPr lang="en-US" sz="2000" b="1" dirty="0"/>
              <a:t>Section C</a:t>
            </a:r>
            <a:r>
              <a:rPr lang="en-US" sz="2000" dirty="0"/>
              <a:t> is the source of the non-Federal matching share.</a:t>
            </a:r>
          </a:p>
          <a:p>
            <a:pPr lvl="0"/>
            <a:r>
              <a:rPr lang="en-US" sz="2000" b="1" dirty="0"/>
              <a:t>Section D</a:t>
            </a:r>
            <a:r>
              <a:rPr lang="en-US" sz="2000" dirty="0"/>
              <a:t> is the forecasted funding needs for year one (1).</a:t>
            </a:r>
          </a:p>
          <a:p>
            <a:pPr lvl="0"/>
            <a:r>
              <a:rPr lang="en-US" sz="2000" b="1" dirty="0"/>
              <a:t>Section E</a:t>
            </a:r>
            <a:r>
              <a:rPr lang="en-US" sz="2000" dirty="0"/>
              <a:t> is the forecasted funding needs for years two (2) and after (i.e., does </a:t>
            </a:r>
            <a:r>
              <a:rPr lang="en-US" sz="2000" u="sng" dirty="0"/>
              <a:t>not</a:t>
            </a:r>
            <a:r>
              <a:rPr lang="en-US" sz="2000" dirty="0"/>
              <a:t> include the first year’s funding in Section D).</a:t>
            </a:r>
          </a:p>
          <a:p>
            <a:endParaRPr lang="en-US" dirty="0"/>
          </a:p>
        </p:txBody>
      </p:sp>
      <p:sp>
        <p:nvSpPr>
          <p:cNvPr id="4" name="Slide Number Placeholder 3"/>
          <p:cNvSpPr>
            <a:spLocks noGrp="1"/>
          </p:cNvSpPr>
          <p:nvPr>
            <p:ph type="sldNum" sz="quarter" idx="12"/>
          </p:nvPr>
        </p:nvSpPr>
        <p:spPr/>
        <p:txBody>
          <a:bodyPr/>
          <a:lstStyle/>
          <a:p>
            <a:r>
              <a:rPr lang="en-US" dirty="0"/>
              <a:t>35</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2717970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Autofit/>
          </a:bodyPr>
          <a:lstStyle/>
          <a:p>
            <a:r>
              <a:rPr lang="en-US" sz="3600" b="1" dirty="0"/>
              <a:t>ATCMTD Standard Forms (4 of 4) </a:t>
            </a:r>
          </a:p>
        </p:txBody>
      </p:sp>
      <p:sp>
        <p:nvSpPr>
          <p:cNvPr id="3" name="Content Placeholder 2"/>
          <p:cNvSpPr>
            <a:spLocks noGrp="1"/>
          </p:cNvSpPr>
          <p:nvPr>
            <p:ph idx="1"/>
          </p:nvPr>
        </p:nvSpPr>
        <p:spPr>
          <a:xfrm>
            <a:off x="458577" y="1602983"/>
            <a:ext cx="8229600" cy="4465466"/>
          </a:xfrm>
        </p:spPr>
        <p:txBody>
          <a:bodyPr>
            <a:noAutofit/>
          </a:bodyPr>
          <a:lstStyle/>
          <a:p>
            <a:pPr marL="0" indent="0">
              <a:buNone/>
            </a:pPr>
            <a:r>
              <a:rPr lang="en-US" dirty="0"/>
              <a:t>In addition to the standard forms, a separate detailed budget plan for each year must be provided.  The summary budget information should include:</a:t>
            </a:r>
          </a:p>
          <a:p>
            <a:pPr marL="0" indent="0">
              <a:buNone/>
            </a:pPr>
            <a:endParaRPr lang="en-US" dirty="0"/>
          </a:p>
          <a:p>
            <a:r>
              <a:rPr lang="en-US" dirty="0"/>
              <a:t>Planned project costs and how costs are connected to the project scope.</a:t>
            </a:r>
          </a:p>
          <a:p>
            <a:r>
              <a:rPr lang="en-US" dirty="0"/>
              <a:t>Describe how funds will be spent.</a:t>
            </a:r>
          </a:p>
          <a:p>
            <a:r>
              <a:rPr lang="en-US" dirty="0"/>
              <a:t>Summary budget table.</a:t>
            </a:r>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36</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150945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Autofit/>
          </a:bodyPr>
          <a:lstStyle/>
          <a:p>
            <a:r>
              <a:rPr lang="en-US" sz="3600" b="1" dirty="0"/>
              <a:t>Cost Share Information</a:t>
            </a:r>
          </a:p>
        </p:txBody>
      </p:sp>
      <p:sp>
        <p:nvSpPr>
          <p:cNvPr id="3" name="Content Placeholder 2"/>
          <p:cNvSpPr>
            <a:spLocks noGrp="1"/>
          </p:cNvSpPr>
          <p:nvPr>
            <p:ph idx="1"/>
          </p:nvPr>
        </p:nvSpPr>
        <p:spPr>
          <a:xfrm>
            <a:off x="458577" y="1599271"/>
            <a:ext cx="8229600" cy="4054649"/>
          </a:xfrm>
        </p:spPr>
        <p:txBody>
          <a:bodyPr>
            <a:noAutofit/>
          </a:bodyPr>
          <a:lstStyle/>
          <a:p>
            <a:r>
              <a:rPr lang="en-US" dirty="0"/>
              <a:t>Evidence that funding has been identified that will cover the 50 percent non-Federal cost share.</a:t>
            </a:r>
          </a:p>
          <a:p>
            <a:r>
              <a:rPr lang="en-US" dirty="0"/>
              <a:t>Letters of commitment from organizations providing a portion of the cost share.</a:t>
            </a:r>
          </a:p>
          <a:p>
            <a:endParaRPr lang="en-US" dirty="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37</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8925993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Autofit/>
          </a:bodyPr>
          <a:lstStyle/>
          <a:p>
            <a:r>
              <a:rPr lang="en-US" sz="3600" b="1" dirty="0"/>
              <a:t>Funding/Budget Information</a:t>
            </a:r>
          </a:p>
        </p:txBody>
      </p:sp>
      <p:sp>
        <p:nvSpPr>
          <p:cNvPr id="3" name="Content Placeholder 2"/>
          <p:cNvSpPr>
            <a:spLocks noGrp="1"/>
          </p:cNvSpPr>
          <p:nvPr>
            <p:ph idx="1"/>
          </p:nvPr>
        </p:nvSpPr>
        <p:spPr>
          <a:xfrm>
            <a:off x="458577" y="1602983"/>
            <a:ext cx="8229600" cy="4465466"/>
          </a:xfrm>
        </p:spPr>
        <p:txBody>
          <a:bodyPr>
            <a:noAutofit/>
          </a:bodyPr>
          <a:lstStyle/>
          <a:p>
            <a:r>
              <a:rPr lang="en-US" dirty="0"/>
              <a:t>The maximum amount of funding requested from the ATCMTD program cannot exceed $12 million per award nor exceed 50% of the total cost of the activities proposed to be funded.</a:t>
            </a:r>
          </a:p>
          <a:p>
            <a:r>
              <a:rPr lang="en-US" dirty="0"/>
              <a:t>Selection of an application to receive grant funding in one fiscal year’s competition is not a commitment/obligation for selection in any future year’s competitions.</a:t>
            </a:r>
          </a:p>
          <a:p>
            <a:r>
              <a:rPr lang="en-US" dirty="0"/>
              <a:t>Applications will be annually solicited for competitive grants in accordance with the ATCMTD legislation.</a:t>
            </a:r>
          </a:p>
          <a:p>
            <a:pPr marL="0" indent="0">
              <a:buNone/>
            </a:pPr>
            <a:endParaRPr lang="en-US" dirty="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38</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20344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10056"/>
          </a:xfrm>
        </p:spPr>
        <p:txBody>
          <a:bodyPr>
            <a:noAutofit/>
          </a:bodyPr>
          <a:lstStyle/>
          <a:p>
            <a:r>
              <a:rPr lang="en-US" sz="3600" b="1" dirty="0"/>
              <a:t>Organizational Information</a:t>
            </a:r>
          </a:p>
        </p:txBody>
      </p:sp>
      <p:sp>
        <p:nvSpPr>
          <p:cNvPr id="3" name="Content Placeholder 2"/>
          <p:cNvSpPr>
            <a:spLocks noGrp="1"/>
          </p:cNvSpPr>
          <p:nvPr>
            <p:ph idx="1"/>
          </p:nvPr>
        </p:nvSpPr>
        <p:spPr>
          <a:xfrm>
            <a:off x="458577" y="1602983"/>
            <a:ext cx="8229600" cy="4465466"/>
          </a:xfrm>
        </p:spPr>
        <p:txBody>
          <a:bodyPr>
            <a:noAutofit/>
          </a:bodyPr>
          <a:lstStyle/>
          <a:p>
            <a:pPr marL="0" indent="0">
              <a:buNone/>
            </a:pPr>
            <a:r>
              <a:rPr lang="en-US" sz="2500" dirty="0"/>
              <a:t>Provide the following information in pdf format:</a:t>
            </a:r>
          </a:p>
          <a:p>
            <a:pPr lvl="1"/>
            <a:r>
              <a:rPr lang="en-US" sz="2500" dirty="0"/>
              <a:t>Exceptions to the anticipated award terms and conditions.</a:t>
            </a:r>
          </a:p>
          <a:p>
            <a:pPr lvl="1"/>
            <a:r>
              <a:rPr lang="en-US" sz="2500" dirty="0"/>
              <a:t>Data Universal Numbering Systems (DUNS) number.</a:t>
            </a:r>
          </a:p>
          <a:p>
            <a:pPr lvl="1"/>
            <a:r>
              <a:rPr lang="en-US" sz="2500" dirty="0"/>
              <a:t>A-133 Single Audit.</a:t>
            </a:r>
          </a:p>
          <a:p>
            <a:pPr lvl="1"/>
            <a:r>
              <a:rPr lang="en-US" sz="2500" dirty="0"/>
              <a:t>Conflicts of Interest.</a:t>
            </a:r>
          </a:p>
          <a:p>
            <a:pPr lvl="1"/>
            <a:r>
              <a:rPr lang="en-US" sz="2500" dirty="0"/>
              <a:t>Audit of Applicant’s financial systems.</a:t>
            </a:r>
          </a:p>
          <a:p>
            <a:pPr lvl="1"/>
            <a:r>
              <a:rPr lang="en-US" sz="2500" dirty="0"/>
              <a:t>Terminated Contracts.</a:t>
            </a:r>
          </a:p>
          <a:p>
            <a:pPr lvl="1"/>
            <a:r>
              <a:rPr lang="en-US" sz="2500" dirty="0"/>
              <a:t>Reporting Sub-award and Executive Compensation. </a:t>
            </a:r>
          </a:p>
          <a:p>
            <a:pPr lvl="1"/>
            <a:r>
              <a:rPr lang="en-US" sz="2500" dirty="0"/>
              <a:t>Violations of Federal Criminal Law.</a:t>
            </a:r>
          </a:p>
          <a:p>
            <a:pPr marL="0" indent="0">
              <a:buNone/>
            </a:pPr>
            <a:endParaRPr lang="en-US" dirty="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39</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14768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a:xfrm>
            <a:off x="902208" y="3429000"/>
            <a:ext cx="7315200" cy="609600"/>
          </a:xfrm>
          <a:prstGeom prst="rect">
            <a:avLst/>
          </a:prstGeom>
        </p:spPr>
        <p:txBody>
          <a:bodyPr>
            <a:noAutofit/>
          </a:bodyPr>
          <a:lstStyle>
            <a:lvl1pPr marL="342900" indent="-342900" algn="l" rtl="0" eaLnBrk="0" fontAlgn="base" hangingPunct="0">
              <a:spcBef>
                <a:spcPct val="20000"/>
              </a:spcBef>
              <a:spcAft>
                <a:spcPct val="0"/>
              </a:spcAft>
              <a:buFont typeface="Wingdings" pitchFamily="2" charset="2"/>
              <a:buChar char="§"/>
              <a:defRPr sz="1600">
                <a:solidFill>
                  <a:schemeClr val="tx1"/>
                </a:solidFill>
                <a:latin typeface="+mn-lt"/>
                <a:ea typeface="+mn-ea"/>
                <a:cs typeface="+mn-cs"/>
              </a:defRPr>
            </a:lvl1pPr>
            <a:lvl2pPr marL="657225" indent="-285750" algn="l" rtl="0" eaLnBrk="0" fontAlgn="base" hangingPunct="0">
              <a:spcBef>
                <a:spcPct val="20000"/>
              </a:spcBef>
              <a:spcAft>
                <a:spcPct val="0"/>
              </a:spcAft>
              <a:buSzPct val="65000"/>
              <a:buFont typeface="Arial Unicode MS" pitchFamily="34" charset="-128"/>
              <a:buChar char="□"/>
              <a:defRPr sz="1600">
                <a:solidFill>
                  <a:schemeClr val="tx1"/>
                </a:solidFill>
                <a:latin typeface="+mn-lt"/>
              </a:defRPr>
            </a:lvl2pPr>
            <a:lvl3pPr marL="1143000" indent="-228600" algn="l" rtl="0" eaLnBrk="0" fontAlgn="base" hangingPunct="0">
              <a:spcBef>
                <a:spcPct val="20000"/>
              </a:spcBef>
              <a:spcAft>
                <a:spcPct val="0"/>
              </a:spcAft>
              <a:buSzPct val="50000"/>
              <a:buFont typeface="Arial Unicode MS" pitchFamily="34" charset="-128"/>
              <a:buChar char="■"/>
              <a:defRPr sz="1600">
                <a:solidFill>
                  <a:schemeClr val="tx1"/>
                </a:solidFill>
                <a:latin typeface="+mn-lt"/>
              </a:defRPr>
            </a:lvl3pPr>
            <a:lvl4pPr marL="1600200" indent="-228600" algn="l" rtl="0" eaLnBrk="0" fontAlgn="base" hangingPunct="0">
              <a:spcBef>
                <a:spcPct val="20000"/>
              </a:spcBef>
              <a:spcAft>
                <a:spcPct val="0"/>
              </a:spcAft>
              <a:buFont typeface="Arial" charset="0"/>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a:lstStyle>
          <a:p>
            <a:pPr marL="0" indent="0" algn="ctr">
              <a:buFont typeface="Wingdings" pitchFamily="2" charset="2"/>
              <a:buNone/>
              <a:defRPr/>
            </a:pPr>
            <a:r>
              <a:rPr lang="en-US" sz="3600" b="1" kern="0" dirty="0">
                <a:solidFill>
                  <a:schemeClr val="tx2"/>
                </a:solidFill>
              </a:rPr>
              <a:t>Poll Questions</a:t>
            </a:r>
            <a:endParaRPr lang="en-US" sz="3600" kern="0" dirty="0">
              <a:solidFill>
                <a:schemeClr val="tx2"/>
              </a:solidFill>
            </a:endParaRPr>
          </a:p>
          <a:p>
            <a:pPr marL="457200" indent="-457200">
              <a:buFont typeface="Arial" pitchFamily="34" charset="0"/>
              <a:buChar char="•"/>
              <a:defRPr/>
            </a:pPr>
            <a:endParaRPr lang="en-US" sz="3600" kern="0" dirty="0">
              <a:solidFill>
                <a:schemeClr val="tx2"/>
              </a:solidFill>
            </a:endParaRPr>
          </a:p>
          <a:p>
            <a:pPr>
              <a:defRPr/>
            </a:pPr>
            <a:endParaRPr lang="en-US" sz="3600" kern="0" dirty="0">
              <a:solidFill>
                <a:schemeClr val="tx2"/>
              </a:solidFill>
            </a:endParaRPr>
          </a:p>
        </p:txBody>
      </p:sp>
      <p:sp>
        <p:nvSpPr>
          <p:cNvPr id="2" name="Footer Placeholder 1"/>
          <p:cNvSpPr>
            <a:spLocks noGrp="1"/>
          </p:cNvSpPr>
          <p:nvPr>
            <p:ph type="ftr" sz="quarter" idx="11"/>
          </p:nvPr>
        </p:nvSpPr>
        <p:spPr/>
        <p:txBody>
          <a:bodyPr/>
          <a:lstStyle/>
          <a:p>
            <a:endParaRPr lang="en-US" dirty="0"/>
          </a:p>
        </p:txBody>
      </p:sp>
      <p:sp>
        <p:nvSpPr>
          <p:cNvPr id="3" name="Slide Number Placeholder 2"/>
          <p:cNvSpPr>
            <a:spLocks noGrp="1"/>
          </p:cNvSpPr>
          <p:nvPr>
            <p:ph type="sldNum" sz="quarter" idx="12"/>
          </p:nvPr>
        </p:nvSpPr>
        <p:spPr/>
        <p:txBody>
          <a:bodyPr/>
          <a:lstStyle/>
          <a:p>
            <a:fld id="{5756AFA4-B865-4C52-9144-5891E637B0B5}" type="slidenum">
              <a:rPr lang="en-US" smtClean="0"/>
              <a:t>4</a:t>
            </a:fld>
            <a:endParaRPr lang="en-US" dirty="0"/>
          </a:p>
        </p:txBody>
      </p:sp>
    </p:spTree>
    <p:extLst>
      <p:ext uri="{BB962C8B-B14F-4D97-AF65-F5344CB8AC3E}">
        <p14:creationId xmlns:p14="http://schemas.microsoft.com/office/powerpoint/2010/main" val="25206419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title"/>
          </p:nvPr>
        </p:nvSpPr>
        <p:spPr>
          <a:xfrm>
            <a:off x="609600" y="1417983"/>
            <a:ext cx="7772400" cy="1325217"/>
          </a:xfrm>
          <a:prstGeom prst="rect">
            <a:avLst/>
          </a:prstGeom>
        </p:spPr>
        <p:txBody>
          <a:bodyPr>
            <a:normAutofit/>
          </a:bodyPr>
          <a:lstStyle>
            <a:lvl1pPr>
              <a:defRPr>
                <a:solidFill>
                  <a:srgbClr val="FFFFFF"/>
                </a:solidFill>
                <a:latin typeface="Century Gothic"/>
                <a:ea typeface="Century Gothic"/>
                <a:cs typeface="Century Gothic"/>
                <a:sym typeface="Century Gothic"/>
              </a:defRPr>
            </a:lvl1pPr>
          </a:lstStyle>
          <a:p>
            <a:pPr lvl="0">
              <a:defRPr sz="1800" cap="none" spc="0">
                <a:solidFill>
                  <a:srgbClr val="000000"/>
                </a:solidFill>
              </a:defRPr>
            </a:pPr>
            <a:r>
              <a:rPr sz="3600" cap="all" spc="-100" dirty="0">
                <a:solidFill>
                  <a:srgbClr val="FFFFFF"/>
                </a:solidFill>
                <a:latin typeface="Arial" panose="020B0604020202020204" pitchFamily="34" charset="0"/>
                <a:cs typeface="Arial" panose="020B0604020202020204" pitchFamily="34" charset="0"/>
              </a:rPr>
              <a:t>A</a:t>
            </a:r>
            <a:r>
              <a:rPr lang="en-US" sz="3600" cap="all" spc="-100" dirty="0">
                <a:solidFill>
                  <a:srgbClr val="FFFFFF"/>
                </a:solidFill>
                <a:latin typeface="Arial" panose="020B0604020202020204" pitchFamily="34" charset="0"/>
                <a:cs typeface="Arial" panose="020B0604020202020204" pitchFamily="34" charset="0"/>
              </a:rPr>
              <a:t>PPLICATION REVIEW PROCESS</a:t>
            </a:r>
            <a:endParaRPr sz="3600" cap="all" spc="-100" dirty="0">
              <a:solidFill>
                <a:srgbClr val="FFFFFF"/>
              </a:solidFill>
              <a:latin typeface="Arial" panose="020B0604020202020204" pitchFamily="34" charset="0"/>
              <a:cs typeface="Arial" panose="020B0604020202020204" pitchFamily="34" charset="0"/>
            </a:endParaRPr>
          </a:p>
        </p:txBody>
      </p:sp>
      <p:sp>
        <p:nvSpPr>
          <p:cNvPr id="2" name="TextBox 1"/>
          <p:cNvSpPr txBox="1"/>
          <p:nvPr/>
        </p:nvSpPr>
        <p:spPr>
          <a:xfrm>
            <a:off x="603924" y="4806340"/>
            <a:ext cx="7922560" cy="830997"/>
          </a:xfrm>
          <a:prstGeom prst="rect">
            <a:avLst/>
          </a:prstGeom>
          <a:noFill/>
        </p:spPr>
        <p:txBody>
          <a:bodyPr wrap="square" rtlCol="0">
            <a:spAutoFit/>
          </a:bodyPr>
          <a:lstStyle/>
          <a:p>
            <a:r>
              <a:rPr lang="en-US" sz="2400" dirty="0"/>
              <a:t>David Harris, ATCMTD Program Manager</a:t>
            </a:r>
          </a:p>
          <a:p>
            <a:endParaRPr lang="en-US" sz="2400" dirty="0"/>
          </a:p>
        </p:txBody>
      </p:sp>
      <p:sp>
        <p:nvSpPr>
          <p:cNvPr id="3" name="Footer Placeholder 2"/>
          <p:cNvSpPr>
            <a:spLocks noGrp="1"/>
          </p:cNvSpPr>
          <p:nvPr>
            <p:ph type="ftr" sz="quarter" idx="11"/>
          </p:nvPr>
        </p:nvSpPr>
        <p:spPr/>
        <p:txBody>
          <a:bodyPr/>
          <a:lstStyle/>
          <a:p>
            <a:endParaRPr lang="en-US" dirty="0"/>
          </a:p>
        </p:txBody>
      </p:sp>
      <p:sp>
        <p:nvSpPr>
          <p:cNvPr id="6" name="Slide Number Placeholder 6"/>
          <p:cNvSpPr txBox="1">
            <a:spLocks/>
          </p:cNvSpPr>
          <p:nvPr/>
        </p:nvSpPr>
        <p:spPr>
          <a:xfrm>
            <a:off x="7905245" y="6445298"/>
            <a:ext cx="1066800" cy="329184"/>
          </a:xfrm>
          <a:prstGeom prst="rect">
            <a:avLst/>
          </a:prstGeom>
        </p:spPr>
        <p:txBody>
          <a:bodyPr vert="horz" lIns="91440" tIns="45720" rIns="91440" bIns="45720" rtlCol="0" anchor="ctr"/>
          <a:lstStyle>
            <a:defPPr>
              <a:defRPr lang="en-US"/>
            </a:defPPr>
            <a:lvl1pPr marL="0" algn="l" defTabSz="914400" rtl="0" eaLnBrk="1" latinLnBrk="0" hangingPunct="1">
              <a:defRPr sz="1400" b="1" kern="12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5756AFA4-B865-4C52-9144-5891E637B0B5}" type="slidenum">
              <a:rPr kumimoji="0" lang="en-US" sz="1400" b="1"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400" b="1" i="0" u="none" strike="noStrike" kern="1200" cap="none" spc="0" normalizeH="0" baseline="0" noProof="0" dirty="0">
              <a:ln>
                <a:noFill/>
              </a:ln>
              <a:solidFill>
                <a:prstClr val="white"/>
              </a:solidFill>
              <a:effectLst/>
              <a:uLnTx/>
              <a:uFillTx/>
              <a:latin typeface="Arial"/>
              <a:ea typeface="+mn-ea"/>
              <a:cs typeface="+mn-cs"/>
            </a:endParaRPr>
          </a:p>
        </p:txBody>
      </p:sp>
      <p:pic>
        <p:nvPicPr>
          <p:cNvPr id="7" name="Picture 2" descr="C:\Users\Harry.Crump.ADDOT\AppData\Local\Temp\1\PKA318.tmp\FHWA_horizontal_96dpi_150_wh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925" y="6164272"/>
            <a:ext cx="1428950" cy="562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41296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fontScale="90000"/>
          </a:bodyPr>
          <a:lstStyle/>
          <a:p>
            <a:r>
              <a:rPr lang="en-US" b="1" dirty="0"/>
              <a:t>Application Review - Technical Merit Criteria</a:t>
            </a:r>
            <a:endParaRPr lang="en-US" sz="3200" b="1" dirty="0"/>
          </a:p>
        </p:txBody>
      </p:sp>
      <p:sp>
        <p:nvSpPr>
          <p:cNvPr id="3" name="Content Placeholder 2"/>
          <p:cNvSpPr>
            <a:spLocks noGrp="1"/>
          </p:cNvSpPr>
          <p:nvPr>
            <p:ph idx="1"/>
          </p:nvPr>
        </p:nvSpPr>
        <p:spPr>
          <a:xfrm>
            <a:off x="457200" y="1601585"/>
            <a:ext cx="8229600" cy="4892633"/>
          </a:xfrm>
        </p:spPr>
        <p:txBody>
          <a:bodyPr>
            <a:noAutofit/>
          </a:bodyPr>
          <a:lstStyle/>
          <a:p>
            <a:r>
              <a:rPr lang="en-US" dirty="0"/>
              <a:t>Degree that the proposed technology deployment aligns with program requirements and USDOT goals, including safety, innovation and opportunity.</a:t>
            </a:r>
          </a:p>
          <a:p>
            <a:r>
              <a:rPr lang="en-US" dirty="0"/>
              <a:t>Readiness of the proposed technology(</a:t>
            </a:r>
            <a:r>
              <a:rPr lang="en-US" dirty="0" err="1"/>
              <a:t>ies</a:t>
            </a:r>
            <a:r>
              <a:rPr lang="en-US" dirty="0"/>
              <a:t>) to be deployed, and the likelihood of success of the applicant to deploy and sustain the technology(</a:t>
            </a:r>
            <a:r>
              <a:rPr lang="en-US" dirty="0" err="1"/>
              <a:t>ies</a:t>
            </a:r>
            <a:r>
              <a:rPr lang="en-US" dirty="0"/>
              <a:t>).  This will include proposed approaches to addressing any regulatory environment and other obstacles to deployment.</a:t>
            </a:r>
          </a:p>
          <a:p>
            <a:r>
              <a:rPr lang="en-US" dirty="0"/>
              <a:t>Scalability or portability of the proposed technology deployment to other jurisdictions.</a:t>
            </a:r>
          </a:p>
          <a:p>
            <a:r>
              <a:rPr lang="en-US" dirty="0"/>
              <a:t>Commitment to evaluate the effectiveness (i.e., cost-benefit) of activities proposed.</a:t>
            </a:r>
          </a:p>
        </p:txBody>
      </p:sp>
      <p:sp>
        <p:nvSpPr>
          <p:cNvPr id="4" name="Slide Number Placeholder 3"/>
          <p:cNvSpPr>
            <a:spLocks noGrp="1"/>
          </p:cNvSpPr>
          <p:nvPr>
            <p:ph type="sldNum" sz="quarter" idx="12"/>
          </p:nvPr>
        </p:nvSpPr>
        <p:spPr/>
        <p:txBody>
          <a:bodyPr/>
          <a:lstStyle/>
          <a:p>
            <a:r>
              <a:rPr lang="en-US" dirty="0"/>
              <a:t>41</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388855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fontScale="90000"/>
          </a:bodyPr>
          <a:lstStyle/>
          <a:p>
            <a:r>
              <a:rPr lang="en-US" b="1" dirty="0"/>
              <a:t>Application Review - Staffing Criteria</a:t>
            </a:r>
            <a:endParaRPr lang="en-US" sz="3200" b="1" dirty="0"/>
          </a:p>
        </p:txBody>
      </p:sp>
      <p:sp>
        <p:nvSpPr>
          <p:cNvPr id="3" name="Content Placeholder 2"/>
          <p:cNvSpPr>
            <a:spLocks noGrp="1"/>
          </p:cNvSpPr>
          <p:nvPr>
            <p:ph idx="1"/>
          </p:nvPr>
        </p:nvSpPr>
        <p:spPr>
          <a:xfrm>
            <a:off x="457200" y="1595885"/>
            <a:ext cx="8229600" cy="4678877"/>
          </a:xfrm>
        </p:spPr>
        <p:txBody>
          <a:bodyPr>
            <a:noAutofit/>
          </a:bodyPr>
          <a:lstStyle/>
          <a:p>
            <a:r>
              <a:rPr lang="en-US" dirty="0"/>
              <a:t>Degree that the application includes a program or project management structure or organization that will successfully oversee the proposed technology deployment.</a:t>
            </a:r>
          </a:p>
          <a:p>
            <a:pPr marL="0" indent="0">
              <a:buNone/>
            </a:pPr>
            <a:endParaRPr lang="en-US" dirty="0"/>
          </a:p>
          <a:p>
            <a:r>
              <a:rPr lang="en-US" dirty="0"/>
              <a:t>Expertise and qualifications of key personnel for managing or conducting appropriate aspects of the proposed technology deployment through the period of performance.</a:t>
            </a:r>
          </a:p>
        </p:txBody>
      </p:sp>
      <p:sp>
        <p:nvSpPr>
          <p:cNvPr id="4" name="Slide Number Placeholder 3"/>
          <p:cNvSpPr>
            <a:spLocks noGrp="1"/>
          </p:cNvSpPr>
          <p:nvPr>
            <p:ph type="sldNum" sz="quarter" idx="12"/>
          </p:nvPr>
        </p:nvSpPr>
        <p:spPr/>
        <p:txBody>
          <a:bodyPr/>
          <a:lstStyle/>
          <a:p>
            <a:r>
              <a:rPr lang="en-US" dirty="0"/>
              <a:t>42</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118561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a:bodyPr>
          <a:lstStyle/>
          <a:p>
            <a:r>
              <a:rPr lang="en-US" b="1" dirty="0"/>
              <a:t>Application Review - Cost Criteria</a:t>
            </a:r>
            <a:endParaRPr lang="en-US" sz="3200" b="1" dirty="0"/>
          </a:p>
        </p:txBody>
      </p:sp>
      <p:sp>
        <p:nvSpPr>
          <p:cNvPr id="3" name="Content Placeholder 2"/>
          <p:cNvSpPr>
            <a:spLocks noGrp="1"/>
          </p:cNvSpPr>
          <p:nvPr>
            <p:ph idx="1"/>
          </p:nvPr>
        </p:nvSpPr>
        <p:spPr>
          <a:xfrm>
            <a:off x="457200" y="1595885"/>
            <a:ext cx="8229600" cy="4678877"/>
          </a:xfrm>
        </p:spPr>
        <p:txBody>
          <a:bodyPr>
            <a:noAutofit/>
          </a:bodyPr>
          <a:lstStyle/>
          <a:p>
            <a:r>
              <a:rPr lang="en-US" dirty="0"/>
              <a:t>Assess cost reasonableness and conformance to applicable cost principles.</a:t>
            </a:r>
          </a:p>
          <a:p>
            <a:pPr marL="0" indent="0">
              <a:buNone/>
            </a:pPr>
            <a:endParaRPr lang="en-US" dirty="0"/>
          </a:p>
          <a:p>
            <a:r>
              <a:rPr lang="en-US" dirty="0"/>
              <a:t>Funding availability will also be considered (this evaluation factor will not be rated).</a:t>
            </a:r>
          </a:p>
          <a:p>
            <a:endParaRPr lang="en-US" dirty="0"/>
          </a:p>
          <a:p>
            <a:r>
              <a:rPr lang="en-US" dirty="0"/>
              <a:t>Cost Sharing/Matching in accordance with ATCMTD law.</a:t>
            </a:r>
          </a:p>
        </p:txBody>
      </p:sp>
      <p:sp>
        <p:nvSpPr>
          <p:cNvPr id="4" name="Slide Number Placeholder 3"/>
          <p:cNvSpPr>
            <a:spLocks noGrp="1"/>
          </p:cNvSpPr>
          <p:nvPr>
            <p:ph type="sldNum" sz="quarter" idx="12"/>
          </p:nvPr>
        </p:nvSpPr>
        <p:spPr/>
        <p:txBody>
          <a:bodyPr/>
          <a:lstStyle/>
          <a:p>
            <a:r>
              <a:rPr lang="en-US" dirty="0"/>
              <a:t>43</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59488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fontScale="90000"/>
          </a:bodyPr>
          <a:lstStyle/>
          <a:p>
            <a:pPr algn="ctr"/>
            <a:r>
              <a:rPr lang="en-US" b="1" dirty="0"/>
              <a:t>Application Review - Other Information (continued)</a:t>
            </a:r>
            <a:endParaRPr lang="en-US" sz="3200" b="1" dirty="0"/>
          </a:p>
        </p:txBody>
      </p:sp>
      <p:sp>
        <p:nvSpPr>
          <p:cNvPr id="3" name="Content Placeholder 2"/>
          <p:cNvSpPr>
            <a:spLocks noGrp="1"/>
          </p:cNvSpPr>
          <p:nvPr>
            <p:ph idx="1"/>
          </p:nvPr>
        </p:nvSpPr>
        <p:spPr>
          <a:xfrm>
            <a:off x="457200" y="1598736"/>
            <a:ext cx="8345424" cy="4667001"/>
          </a:xfrm>
        </p:spPr>
        <p:txBody>
          <a:bodyPr>
            <a:noAutofit/>
          </a:bodyPr>
          <a:lstStyle/>
          <a:p>
            <a:r>
              <a:rPr lang="en-US" dirty="0"/>
              <a:t>DOT will review all eligible applications received before the application deadline.</a:t>
            </a:r>
          </a:p>
          <a:p>
            <a:pPr lvl="1"/>
            <a:r>
              <a:rPr lang="en-US" dirty="0"/>
              <a:t>Technical Evaluation Teams will determine whether each project satisfies statutory requirements and rate how well it addresses selection criteria.</a:t>
            </a:r>
          </a:p>
          <a:p>
            <a:pPr lvl="1"/>
            <a:r>
              <a:rPr lang="en-US" dirty="0"/>
              <a:t>The Senior Review Team will consider the applications and the technical evaluations to determine which projects to advance to the Secretary for consideration.</a:t>
            </a:r>
          </a:p>
          <a:p>
            <a:pPr lvl="1"/>
            <a:r>
              <a:rPr lang="en-US" dirty="0"/>
              <a:t>Evaluations in the technical evaluation and senior review phases will place projects into rating categories, not numerical scores.</a:t>
            </a:r>
          </a:p>
          <a:p>
            <a:r>
              <a:rPr lang="en-US" dirty="0"/>
              <a:t>A panel of Agency experts will conduct a risk assessment of the applicant prior to award.</a:t>
            </a:r>
          </a:p>
          <a:p>
            <a:r>
              <a:rPr lang="en-US" dirty="0"/>
              <a:t>The Secretary will select the projects for award.</a:t>
            </a:r>
          </a:p>
        </p:txBody>
      </p:sp>
      <p:sp>
        <p:nvSpPr>
          <p:cNvPr id="4" name="Slide Number Placeholder 3"/>
          <p:cNvSpPr>
            <a:spLocks noGrp="1"/>
          </p:cNvSpPr>
          <p:nvPr>
            <p:ph type="sldNum" sz="quarter" idx="12"/>
          </p:nvPr>
        </p:nvSpPr>
        <p:spPr/>
        <p:txBody>
          <a:bodyPr/>
          <a:lstStyle/>
          <a:p>
            <a:r>
              <a:rPr lang="en-US" dirty="0"/>
              <a:t>44</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21763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title"/>
          </p:nvPr>
        </p:nvSpPr>
        <p:spPr>
          <a:xfrm>
            <a:off x="609600" y="1245705"/>
            <a:ext cx="7772400" cy="1364974"/>
          </a:xfrm>
          <a:prstGeom prst="rect">
            <a:avLst/>
          </a:prstGeom>
        </p:spPr>
        <p:txBody>
          <a:bodyPr>
            <a:normAutofit/>
          </a:bodyPr>
          <a:lstStyle>
            <a:lvl1pPr>
              <a:defRPr>
                <a:solidFill>
                  <a:srgbClr val="FFFFFF"/>
                </a:solidFill>
                <a:latin typeface="Century Gothic"/>
                <a:ea typeface="Century Gothic"/>
                <a:cs typeface="Century Gothic"/>
                <a:sym typeface="Century Gothic"/>
              </a:defRPr>
            </a:lvl1pPr>
          </a:lstStyle>
          <a:p>
            <a:pPr lvl="0">
              <a:defRPr sz="1800" cap="none" spc="0">
                <a:solidFill>
                  <a:srgbClr val="000000"/>
                </a:solidFill>
              </a:defRPr>
            </a:pPr>
            <a:r>
              <a:rPr sz="3600" cap="all" spc="-100" dirty="0">
                <a:solidFill>
                  <a:srgbClr val="FFFFFF"/>
                </a:solidFill>
                <a:latin typeface="Arial" panose="020B0604020202020204" pitchFamily="34" charset="0"/>
                <a:cs typeface="Arial" panose="020B0604020202020204" pitchFamily="34" charset="0"/>
              </a:rPr>
              <a:t>A</a:t>
            </a:r>
            <a:r>
              <a:rPr lang="en-US" sz="3600" cap="all" spc="-100" dirty="0">
                <a:solidFill>
                  <a:srgbClr val="FFFFFF"/>
                </a:solidFill>
                <a:latin typeface="Arial" panose="020B0604020202020204" pitchFamily="34" charset="0"/>
                <a:cs typeface="Arial" panose="020B0604020202020204" pitchFamily="34" charset="0"/>
              </a:rPr>
              <a:t>WARDS AND REPORTING</a:t>
            </a:r>
            <a:endParaRPr sz="3600" cap="all" spc="-100" dirty="0">
              <a:solidFill>
                <a:srgbClr val="FFFFFF"/>
              </a:solidFill>
              <a:latin typeface="Arial" panose="020B0604020202020204" pitchFamily="34" charset="0"/>
              <a:cs typeface="Arial" panose="020B0604020202020204" pitchFamily="34" charset="0"/>
            </a:endParaRPr>
          </a:p>
        </p:txBody>
      </p:sp>
      <p:sp>
        <p:nvSpPr>
          <p:cNvPr id="2" name="TextBox 1"/>
          <p:cNvSpPr txBox="1"/>
          <p:nvPr/>
        </p:nvSpPr>
        <p:spPr>
          <a:xfrm>
            <a:off x="603924" y="4757572"/>
            <a:ext cx="7922560" cy="1200329"/>
          </a:xfrm>
          <a:prstGeom prst="rect">
            <a:avLst/>
          </a:prstGeom>
          <a:noFill/>
        </p:spPr>
        <p:txBody>
          <a:bodyPr wrap="square" rtlCol="0">
            <a:spAutoFit/>
          </a:bodyPr>
          <a:lstStyle/>
          <a:p>
            <a:r>
              <a:rPr lang="en-US" sz="2400" dirty="0"/>
              <a:t>David Harris, ATCMTD Program Manager</a:t>
            </a:r>
          </a:p>
          <a:p>
            <a:endParaRPr lang="en-US" sz="2400" dirty="0"/>
          </a:p>
          <a:p>
            <a:endParaRPr lang="en-US" sz="2400" dirty="0"/>
          </a:p>
        </p:txBody>
      </p:sp>
      <p:sp>
        <p:nvSpPr>
          <p:cNvPr id="3" name="Footer Placeholder 2"/>
          <p:cNvSpPr>
            <a:spLocks noGrp="1"/>
          </p:cNvSpPr>
          <p:nvPr>
            <p:ph type="ftr" sz="quarter" idx="11"/>
          </p:nvPr>
        </p:nvSpPr>
        <p:spPr/>
        <p:txBody>
          <a:bodyPr/>
          <a:lstStyle/>
          <a:p>
            <a:endParaRPr lang="en-US" dirty="0"/>
          </a:p>
        </p:txBody>
      </p:sp>
      <p:sp>
        <p:nvSpPr>
          <p:cNvPr id="6" name="Slide Number Placeholder 6"/>
          <p:cNvSpPr txBox="1">
            <a:spLocks/>
          </p:cNvSpPr>
          <p:nvPr/>
        </p:nvSpPr>
        <p:spPr>
          <a:xfrm>
            <a:off x="7905245" y="6445298"/>
            <a:ext cx="1066800" cy="329184"/>
          </a:xfrm>
          <a:prstGeom prst="rect">
            <a:avLst/>
          </a:prstGeom>
        </p:spPr>
        <p:txBody>
          <a:bodyPr vert="horz" lIns="91440" tIns="45720" rIns="91440" bIns="45720" rtlCol="0" anchor="ctr"/>
          <a:lstStyle>
            <a:defPPr>
              <a:defRPr lang="en-US"/>
            </a:defPPr>
            <a:lvl1pPr marL="0" algn="l" defTabSz="914400" rtl="0" eaLnBrk="1" latinLnBrk="0" hangingPunct="1">
              <a:defRPr sz="1400" b="1" kern="12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5756AFA4-B865-4C52-9144-5891E637B0B5}" type="slidenum">
              <a:rPr kumimoji="0" lang="en-US" sz="1400" b="1"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400" b="1" i="0" u="none" strike="noStrike" kern="1200" cap="none" spc="0" normalizeH="0" baseline="0" noProof="0" dirty="0">
              <a:ln>
                <a:noFill/>
              </a:ln>
              <a:solidFill>
                <a:prstClr val="white"/>
              </a:solidFill>
              <a:effectLst/>
              <a:uLnTx/>
              <a:uFillTx/>
              <a:latin typeface="Arial"/>
              <a:ea typeface="+mn-ea"/>
              <a:cs typeface="+mn-cs"/>
            </a:endParaRPr>
          </a:p>
        </p:txBody>
      </p:sp>
      <p:pic>
        <p:nvPicPr>
          <p:cNvPr id="7" name="Picture 2" descr="C:\Users\Harry.Crump.ADDOT\AppData\Local\Temp\1\PKA318.tmp\FHWA_horizontal_96dpi_150_wh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925" y="6164272"/>
            <a:ext cx="1428950" cy="562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6215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a:bodyPr>
          <a:lstStyle/>
          <a:p>
            <a:r>
              <a:rPr lang="en-US" b="1" dirty="0"/>
              <a:t>Awards/Reporting</a:t>
            </a:r>
            <a:endParaRPr lang="en-US" sz="3200" b="1" dirty="0"/>
          </a:p>
        </p:txBody>
      </p:sp>
      <p:sp>
        <p:nvSpPr>
          <p:cNvPr id="3" name="Content Placeholder 2"/>
          <p:cNvSpPr>
            <a:spLocks noGrp="1"/>
          </p:cNvSpPr>
          <p:nvPr>
            <p:ph idx="1"/>
          </p:nvPr>
        </p:nvSpPr>
        <p:spPr>
          <a:xfrm>
            <a:off x="457200" y="1595569"/>
            <a:ext cx="8229600" cy="4667001"/>
          </a:xfrm>
        </p:spPr>
        <p:txBody>
          <a:bodyPr>
            <a:noAutofit/>
          </a:bodyPr>
          <a:lstStyle/>
          <a:p>
            <a:r>
              <a:rPr lang="en-US" dirty="0"/>
              <a:t>DOT anticipates making ATCMTD project award decisions by December 2021.</a:t>
            </a:r>
          </a:p>
          <a:p>
            <a:endParaRPr lang="en-US" dirty="0"/>
          </a:p>
          <a:p>
            <a:r>
              <a:rPr lang="en-US" dirty="0"/>
              <a:t>Each recipient must submit the Federal Financial Report (SF–425) on the financial condition of the project, its progress, and an Annual Budget Review and Program Plan.</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r>
              <a:rPr lang="en-US" dirty="0"/>
              <a:t>46</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272198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a:bodyPr>
          <a:lstStyle/>
          <a:p>
            <a:r>
              <a:rPr lang="en-US" sz="3600" b="1" dirty="0"/>
              <a:t>Reporting - [23 USC 503(c)(4)(F)]</a:t>
            </a:r>
          </a:p>
        </p:txBody>
      </p:sp>
      <p:sp>
        <p:nvSpPr>
          <p:cNvPr id="3" name="Content Placeholder 2"/>
          <p:cNvSpPr>
            <a:spLocks noGrp="1"/>
          </p:cNvSpPr>
          <p:nvPr>
            <p:ph idx="1"/>
          </p:nvPr>
        </p:nvSpPr>
        <p:spPr>
          <a:xfrm>
            <a:off x="469075" y="1579419"/>
            <a:ext cx="8229600" cy="4750129"/>
          </a:xfrm>
        </p:spPr>
        <p:txBody>
          <a:bodyPr>
            <a:noAutofit/>
          </a:bodyPr>
          <a:lstStyle/>
          <a:p>
            <a:r>
              <a:rPr lang="en-US" dirty="0"/>
              <a:t>Recipient shall submit annual reports describing:</a:t>
            </a:r>
          </a:p>
          <a:p>
            <a:pPr lvl="1"/>
            <a:r>
              <a:rPr lang="en-US" dirty="0"/>
              <a:t>Deployment and operational costs of the project compared to the benefits and savings the project provides.</a:t>
            </a:r>
          </a:p>
          <a:p>
            <a:pPr lvl="1"/>
            <a:r>
              <a:rPr lang="en-US" dirty="0"/>
              <a:t>How the project has met the original expectations in the deployment plan submitted with the application, such as:</a:t>
            </a:r>
          </a:p>
          <a:p>
            <a:pPr lvl="2"/>
            <a:r>
              <a:rPr lang="en-US" dirty="0"/>
              <a:t>Data on how the project has helped reduce traffic crashes, congestion, costs, and other benefits of the deployed systems.</a:t>
            </a:r>
          </a:p>
          <a:p>
            <a:pPr lvl="2"/>
            <a:r>
              <a:rPr lang="en-US" dirty="0"/>
              <a:t>Data on the effect of measuring and improving transportation system performance through the deployment of advanced technologies.</a:t>
            </a:r>
          </a:p>
          <a:p>
            <a:pPr lvl="2"/>
            <a:r>
              <a:rPr lang="en-US" dirty="0"/>
              <a:t>Effectiveness of providing real time integrated traffic, transit, and multimodal transportation information to the public to make informed travel decisions.</a:t>
            </a:r>
          </a:p>
          <a:p>
            <a:pPr lvl="2"/>
            <a:r>
              <a:rPr lang="en-US" dirty="0"/>
              <a:t>Communicate lessons learned and recommendations for future deployment strategies to optimize transportation efficiency and multimodal system performance.</a:t>
            </a:r>
          </a:p>
        </p:txBody>
      </p:sp>
      <p:sp>
        <p:nvSpPr>
          <p:cNvPr id="4" name="Slide Number Placeholder 3"/>
          <p:cNvSpPr>
            <a:spLocks noGrp="1"/>
          </p:cNvSpPr>
          <p:nvPr>
            <p:ph type="sldNum" sz="quarter" idx="12"/>
          </p:nvPr>
        </p:nvSpPr>
        <p:spPr/>
        <p:txBody>
          <a:bodyPr/>
          <a:lstStyle/>
          <a:p>
            <a:r>
              <a:rPr lang="en-US" dirty="0"/>
              <a:t>47</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958403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a:bodyPr>
          <a:lstStyle/>
          <a:p>
            <a:r>
              <a:rPr lang="en-US" b="1" dirty="0"/>
              <a:t>Award Administration</a:t>
            </a:r>
          </a:p>
        </p:txBody>
      </p:sp>
      <p:sp>
        <p:nvSpPr>
          <p:cNvPr id="3" name="Content Placeholder 2"/>
          <p:cNvSpPr>
            <a:spLocks noGrp="1"/>
          </p:cNvSpPr>
          <p:nvPr>
            <p:ph idx="1"/>
          </p:nvPr>
        </p:nvSpPr>
        <p:spPr>
          <a:xfrm>
            <a:off x="469075" y="1579419"/>
            <a:ext cx="8229600" cy="4750129"/>
          </a:xfrm>
        </p:spPr>
        <p:txBody>
          <a:bodyPr>
            <a:noAutofit/>
          </a:bodyPr>
          <a:lstStyle/>
          <a:p>
            <a:r>
              <a:rPr lang="en-US" sz="2800" dirty="0"/>
              <a:t>Two options for award administration:</a:t>
            </a:r>
          </a:p>
          <a:p>
            <a:pPr lvl="1"/>
            <a:r>
              <a:rPr lang="en-US" sz="2800" dirty="0"/>
              <a:t>Allocation to a State DOT.</a:t>
            </a:r>
          </a:p>
          <a:p>
            <a:pPr lvl="1"/>
            <a:r>
              <a:rPr lang="en-US" sz="2800" dirty="0"/>
              <a:t>Direct Award from FHWA.</a:t>
            </a:r>
          </a:p>
        </p:txBody>
      </p:sp>
      <p:sp>
        <p:nvSpPr>
          <p:cNvPr id="4" name="Slide Number Placeholder 3"/>
          <p:cNvSpPr>
            <a:spLocks noGrp="1"/>
          </p:cNvSpPr>
          <p:nvPr>
            <p:ph type="sldNum" sz="quarter" idx="12"/>
          </p:nvPr>
        </p:nvSpPr>
        <p:spPr/>
        <p:txBody>
          <a:bodyPr/>
          <a:lstStyle/>
          <a:p>
            <a:r>
              <a:rPr lang="en-US" dirty="0"/>
              <a:t>48</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914135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noAutofit/>
          </a:bodyPr>
          <a:lstStyle/>
          <a:p>
            <a:r>
              <a:rPr lang="en-US" sz="3600" b="1" dirty="0"/>
              <a:t>Deliverables for Selected Applications</a:t>
            </a:r>
          </a:p>
        </p:txBody>
      </p:sp>
      <p:sp>
        <p:nvSpPr>
          <p:cNvPr id="3" name="Content Placeholder 2"/>
          <p:cNvSpPr>
            <a:spLocks noGrp="1"/>
          </p:cNvSpPr>
          <p:nvPr>
            <p:ph idx="1"/>
          </p:nvPr>
        </p:nvSpPr>
        <p:spPr>
          <a:xfrm>
            <a:off x="458577" y="1593971"/>
            <a:ext cx="8229600" cy="4120910"/>
          </a:xfrm>
        </p:spPr>
        <p:txBody>
          <a:bodyPr>
            <a:noAutofit/>
          </a:bodyPr>
          <a:lstStyle/>
          <a:p>
            <a:r>
              <a:rPr lang="en-US" dirty="0"/>
              <a:t>Project Management Plan</a:t>
            </a:r>
          </a:p>
          <a:p>
            <a:r>
              <a:rPr lang="en-US" dirty="0"/>
              <a:t>Quarterly Progress Reports</a:t>
            </a:r>
          </a:p>
          <a:p>
            <a:r>
              <a:rPr lang="en-US" dirty="0"/>
              <a:t>Systems Engineering Documents</a:t>
            </a:r>
          </a:p>
          <a:p>
            <a:r>
              <a:rPr lang="en-US" dirty="0"/>
              <a:t>Project Evaluation Plan</a:t>
            </a:r>
          </a:p>
          <a:p>
            <a:r>
              <a:rPr lang="en-US" dirty="0"/>
              <a:t>Data Management Plan</a:t>
            </a:r>
          </a:p>
          <a:p>
            <a:r>
              <a:rPr lang="en-US" dirty="0"/>
              <a:t>Annual Budget Review and Program Plan Reporting</a:t>
            </a:r>
          </a:p>
          <a:p>
            <a:r>
              <a:rPr lang="en-US" dirty="0"/>
              <a:t>Annual Report</a:t>
            </a:r>
          </a:p>
          <a:p>
            <a:r>
              <a:rPr lang="en-US" dirty="0"/>
              <a:t>Final Report</a:t>
            </a:r>
          </a:p>
          <a:p>
            <a:endParaRPr lang="en-US" dirty="0"/>
          </a:p>
          <a:p>
            <a:endParaRPr lang="en-US" dirty="0"/>
          </a:p>
          <a:p>
            <a:pPr marL="0" indent="0">
              <a:buNone/>
            </a:pPr>
            <a:endParaRPr lang="en-US" dirty="0"/>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r>
              <a:rPr lang="en-US" dirty="0"/>
              <a:t>49</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39700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txBox="1">
            <a:spLocks/>
          </p:cNvSpPr>
          <p:nvPr/>
        </p:nvSpPr>
        <p:spPr>
          <a:xfrm>
            <a:off x="475489" y="382187"/>
            <a:ext cx="8287512" cy="1507169"/>
          </a:xfrm>
          <a:prstGeom prst="rect">
            <a:avLst/>
          </a:prstGeom>
        </p:spPr>
        <p:txBody>
          <a:bodyPr vert="horz" lIns="91440" tIns="45720" rIns="91440" bIns="45720" rtlCol="0">
            <a:noAutofit/>
          </a:bodyPr>
          <a:lstStyle>
            <a:lvl1pPr marL="342900" indent="-342900" algn="ctr" defTabSz="914400" rtl="0" eaLnBrk="1" latinLnBrk="0" hangingPunct="1">
              <a:spcBef>
                <a:spcPct val="20000"/>
              </a:spcBef>
              <a:buFont typeface="Arial" panose="020B0604020202020204" pitchFamily="34" charset="0"/>
              <a:buNone/>
              <a:defRPr sz="2800" b="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None/>
              <a:defRPr sz="2800" b="1"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None/>
              <a:defRPr sz="2800" b="1"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None/>
              <a:defRPr sz="2800" b="1"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None/>
              <a:defRPr sz="2800" b="1"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sz="3200" b="1" dirty="0">
                <a:solidFill>
                  <a:schemeClr val="tx2"/>
                </a:solidFill>
                <a:latin typeface="Arial" panose="020B0604020202020204" pitchFamily="34" charset="0"/>
                <a:cs typeface="Arial" panose="020B0604020202020204" pitchFamily="34" charset="0"/>
              </a:rPr>
              <a:t>Advanced Transportation and Congestion Management Technologies Deployment (ATCMTD) Program</a:t>
            </a:r>
          </a:p>
          <a:p>
            <a:pPr>
              <a:defRPr/>
            </a:pPr>
            <a:br>
              <a:rPr lang="en-US" sz="3200" b="1" dirty="0">
                <a:solidFill>
                  <a:schemeClr val="tx2"/>
                </a:solidFill>
                <a:latin typeface="Arial" panose="020B0604020202020204" pitchFamily="34" charset="0"/>
                <a:cs typeface="Arial" panose="020B0604020202020204" pitchFamily="34" charset="0"/>
              </a:rPr>
            </a:br>
            <a:endParaRPr lang="en-US" sz="3200" b="1" dirty="0">
              <a:solidFill>
                <a:schemeClr val="tx2"/>
              </a:solidFill>
              <a:latin typeface="Arial" panose="020B0604020202020204" pitchFamily="34" charset="0"/>
              <a:cs typeface="Arial" panose="020B0604020202020204" pitchFamily="34" charset="0"/>
            </a:endParaRPr>
          </a:p>
        </p:txBody>
      </p:sp>
      <p:sp>
        <p:nvSpPr>
          <p:cNvPr id="7" name="Text Placeholder 2"/>
          <p:cNvSpPr txBox="1">
            <a:spLocks/>
          </p:cNvSpPr>
          <p:nvPr/>
        </p:nvSpPr>
        <p:spPr>
          <a:xfrm>
            <a:off x="152400" y="1752600"/>
            <a:ext cx="8610600" cy="4876800"/>
          </a:xfrm>
          <a:prstGeom prst="rect">
            <a:avLst/>
          </a:prstGeom>
        </p:spPr>
        <p:txBody>
          <a:bodyPr vert="horz" lIns="91440" tIns="45720" rIns="91440" bIns="45720" rtlCol="0">
            <a:normAutofit/>
          </a:bodyPr>
          <a:lstStyle>
            <a:lvl1pPr marL="342900" indent="-342900" algn="ctr" defTabSz="914400" rtl="0" eaLnBrk="1" latinLnBrk="0" hangingPunct="1">
              <a:spcBef>
                <a:spcPct val="20000"/>
              </a:spcBef>
              <a:buFont typeface="Arial" panose="020B0604020202020204" pitchFamily="34" charset="0"/>
              <a:buNone/>
              <a:defRPr sz="2800" b="1"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None/>
              <a:defRPr sz="2800" b="1"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None/>
              <a:defRPr sz="2800" b="1"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None/>
              <a:defRPr sz="2800" b="1"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None/>
              <a:defRPr sz="2800" b="1"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l" fontAlgn="ctr">
              <a:lnSpc>
                <a:spcPts val="2600"/>
              </a:lnSpc>
              <a:buFont typeface="Wingdings" panose="05000000000000000000" pitchFamily="2" charset="2"/>
              <a:buChar char="q"/>
              <a:defRPr/>
            </a:pPr>
            <a:endParaRPr lang="en-US" b="0" dirty="0">
              <a:solidFill>
                <a:sysClr val="windowText" lastClr="000000"/>
              </a:solidFill>
              <a:latin typeface="Calibri"/>
              <a:ea typeface="Arial Unicode MS" pitchFamily="34" charset="-128"/>
              <a:cs typeface="Arial Unicode MS" pitchFamily="34" charset="-128"/>
            </a:endParaRPr>
          </a:p>
          <a:p>
            <a:pPr algn="l">
              <a:defRPr/>
            </a:pPr>
            <a:endParaRPr lang="en-US" b="0" dirty="0">
              <a:solidFill>
                <a:sysClr val="windowText" lastClr="000000"/>
              </a:solidFill>
              <a:latin typeface="Calibri"/>
            </a:endParaRPr>
          </a:p>
        </p:txBody>
      </p:sp>
      <p:sp>
        <p:nvSpPr>
          <p:cNvPr id="2" name="Rectangle 1"/>
          <p:cNvSpPr/>
          <p:nvPr/>
        </p:nvSpPr>
        <p:spPr>
          <a:xfrm>
            <a:off x="316992" y="4214808"/>
            <a:ext cx="8446009" cy="400110"/>
          </a:xfrm>
          <a:prstGeom prst="rect">
            <a:avLst/>
          </a:prstGeom>
        </p:spPr>
        <p:txBody>
          <a:bodyPr wrap="square">
            <a:spAutoFit/>
          </a:bodyPr>
          <a:lstStyle/>
          <a:p>
            <a:r>
              <a:rPr lang="en-US" sz="2000" b="1" dirty="0"/>
              <a:t>Ryan Buck, Office of Acquisitions and Grants Management, FHWA</a:t>
            </a:r>
            <a:endParaRPr lang="en-US" sz="2000" dirty="0"/>
          </a:p>
        </p:txBody>
      </p:sp>
      <p:sp>
        <p:nvSpPr>
          <p:cNvPr id="15" name="Rectangle 14"/>
          <p:cNvSpPr/>
          <p:nvPr/>
        </p:nvSpPr>
        <p:spPr>
          <a:xfrm>
            <a:off x="316992" y="3605233"/>
            <a:ext cx="8446009" cy="400110"/>
          </a:xfrm>
          <a:prstGeom prst="rect">
            <a:avLst/>
          </a:prstGeom>
        </p:spPr>
        <p:txBody>
          <a:bodyPr wrap="square">
            <a:spAutoFit/>
          </a:bodyPr>
          <a:lstStyle/>
          <a:p>
            <a:r>
              <a:rPr lang="en-US" sz="2000" b="1" dirty="0"/>
              <a:t>David Harris, ATCMTD Program Manager, FHWA</a:t>
            </a:r>
            <a:endParaRPr lang="en-US" sz="2000"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56AFA4-B865-4C52-9144-5891E637B0B5}" type="slidenum">
              <a:rPr lang="en-US" smtClean="0"/>
              <a:pPr/>
              <a:t>5</a:t>
            </a:fld>
            <a:endParaRPr lang="en-US" dirty="0"/>
          </a:p>
        </p:txBody>
      </p:sp>
      <p:sp>
        <p:nvSpPr>
          <p:cNvPr id="5" name="TextBox 4"/>
          <p:cNvSpPr txBox="1"/>
          <p:nvPr/>
        </p:nvSpPr>
        <p:spPr>
          <a:xfrm>
            <a:off x="3467327" y="1904782"/>
            <a:ext cx="2303836" cy="584775"/>
          </a:xfrm>
          <a:prstGeom prst="rect">
            <a:avLst/>
          </a:prstGeom>
          <a:noFill/>
        </p:spPr>
        <p:txBody>
          <a:bodyPr wrap="none" rtlCol="0">
            <a:spAutoFit/>
          </a:bodyPr>
          <a:lstStyle/>
          <a:p>
            <a:r>
              <a:rPr lang="en-US" sz="3200" b="1" dirty="0"/>
              <a:t>Presenters</a:t>
            </a:r>
          </a:p>
        </p:txBody>
      </p:sp>
    </p:spTree>
    <p:extLst>
      <p:ext uri="{BB962C8B-B14F-4D97-AF65-F5344CB8AC3E}">
        <p14:creationId xmlns:p14="http://schemas.microsoft.com/office/powerpoint/2010/main" val="37969612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title"/>
          </p:nvPr>
        </p:nvSpPr>
        <p:spPr>
          <a:xfrm>
            <a:off x="609600" y="2362200"/>
            <a:ext cx="7772400" cy="2200275"/>
          </a:xfrm>
          <a:prstGeom prst="rect">
            <a:avLst/>
          </a:prstGeom>
        </p:spPr>
        <p:txBody>
          <a:bodyPr>
            <a:normAutofit/>
          </a:bodyPr>
          <a:lstStyle>
            <a:lvl1pPr>
              <a:defRPr>
                <a:solidFill>
                  <a:srgbClr val="FFFFFF"/>
                </a:solidFill>
                <a:latin typeface="Century Gothic"/>
                <a:ea typeface="Century Gothic"/>
                <a:cs typeface="Century Gothic"/>
                <a:sym typeface="Century Gothic"/>
              </a:defRPr>
            </a:lvl1pPr>
          </a:lstStyle>
          <a:p>
            <a:pPr lvl="0">
              <a:defRPr sz="1800" cap="none" spc="0">
                <a:solidFill>
                  <a:srgbClr val="000000"/>
                </a:solidFill>
              </a:defRPr>
            </a:pPr>
            <a:r>
              <a:rPr lang="en-US" sz="3600" cap="all" spc="-100" dirty="0">
                <a:solidFill>
                  <a:srgbClr val="FFFFFF"/>
                </a:solidFill>
                <a:latin typeface="Arial" panose="020B0604020202020204" pitchFamily="34" charset="0"/>
                <a:cs typeface="Arial" panose="020B0604020202020204" pitchFamily="34" charset="0"/>
              </a:rPr>
              <a:t>QUESTIONS</a:t>
            </a:r>
            <a:endParaRPr sz="3600" cap="all" spc="-100" dirty="0">
              <a:solidFill>
                <a:srgbClr val="FFFFFF"/>
              </a:solidFill>
              <a:latin typeface="Arial" panose="020B0604020202020204" pitchFamily="34" charset="0"/>
              <a:cs typeface="Arial" panose="020B0604020202020204" pitchFamily="34" charset="0"/>
            </a:endParaRPr>
          </a:p>
        </p:txBody>
      </p:sp>
      <p:sp>
        <p:nvSpPr>
          <p:cNvPr id="2" name="TextBox 1"/>
          <p:cNvSpPr txBox="1"/>
          <p:nvPr/>
        </p:nvSpPr>
        <p:spPr>
          <a:xfrm>
            <a:off x="603924" y="4928260"/>
            <a:ext cx="7922560" cy="830997"/>
          </a:xfrm>
          <a:prstGeom prst="rect">
            <a:avLst/>
          </a:prstGeom>
          <a:noFill/>
        </p:spPr>
        <p:txBody>
          <a:bodyPr wrap="square" rtlCol="0">
            <a:spAutoFit/>
          </a:bodyPr>
          <a:lstStyle/>
          <a:p>
            <a:endParaRPr lang="en-US" sz="2400" dirty="0"/>
          </a:p>
          <a:p>
            <a:endParaRPr lang="en-US" sz="2400" dirty="0"/>
          </a:p>
        </p:txBody>
      </p:sp>
      <p:sp>
        <p:nvSpPr>
          <p:cNvPr id="3" name="Footer Placeholder 2"/>
          <p:cNvSpPr>
            <a:spLocks noGrp="1"/>
          </p:cNvSpPr>
          <p:nvPr>
            <p:ph type="ftr" sz="quarter" idx="11"/>
          </p:nvPr>
        </p:nvSpPr>
        <p:spPr/>
        <p:txBody>
          <a:bodyPr/>
          <a:lstStyle/>
          <a:p>
            <a:endParaRPr lang="en-US" dirty="0"/>
          </a:p>
        </p:txBody>
      </p:sp>
      <p:sp>
        <p:nvSpPr>
          <p:cNvPr id="6" name="Slide Number Placeholder 6"/>
          <p:cNvSpPr txBox="1">
            <a:spLocks/>
          </p:cNvSpPr>
          <p:nvPr/>
        </p:nvSpPr>
        <p:spPr>
          <a:xfrm>
            <a:off x="7905245" y="6445298"/>
            <a:ext cx="1066800" cy="329184"/>
          </a:xfrm>
          <a:prstGeom prst="rect">
            <a:avLst/>
          </a:prstGeom>
        </p:spPr>
        <p:txBody>
          <a:bodyPr vert="horz" lIns="91440" tIns="45720" rIns="91440" bIns="45720" rtlCol="0" anchor="ctr"/>
          <a:lstStyle>
            <a:defPPr>
              <a:defRPr lang="en-US"/>
            </a:defPPr>
            <a:lvl1pPr marL="0" algn="l" defTabSz="914400" rtl="0" eaLnBrk="1" latinLnBrk="0" hangingPunct="1">
              <a:defRPr sz="1400" b="1" kern="12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5756AFA4-B865-4C52-9144-5891E637B0B5}" type="slidenum">
              <a:rPr kumimoji="0" lang="en-US" sz="1400" b="1"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400" b="1" i="0" u="none" strike="noStrike" kern="1200" cap="none" spc="0" normalizeH="0" baseline="0" noProof="0" dirty="0">
              <a:ln>
                <a:noFill/>
              </a:ln>
              <a:solidFill>
                <a:prstClr val="white"/>
              </a:solidFill>
              <a:effectLst/>
              <a:uLnTx/>
              <a:uFillTx/>
              <a:latin typeface="Arial"/>
              <a:ea typeface="+mn-ea"/>
              <a:cs typeface="+mn-cs"/>
            </a:endParaRPr>
          </a:p>
        </p:txBody>
      </p:sp>
      <p:pic>
        <p:nvPicPr>
          <p:cNvPr id="7" name="Picture 2" descr="C:\Users\Harry.Crump.ADDOT\AppData\Local\Temp\1\PKA318.tmp\FHWA_horizontal_96dpi_150_wh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925" y="6164272"/>
            <a:ext cx="1428950" cy="562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66767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59774"/>
          </a:xfrm>
        </p:spPr>
        <p:txBody>
          <a:bodyPr>
            <a:normAutofit/>
          </a:bodyPr>
          <a:lstStyle/>
          <a:p>
            <a:r>
              <a:rPr lang="en-US" sz="3600" b="1" dirty="0"/>
              <a:t>Questions</a:t>
            </a:r>
          </a:p>
        </p:txBody>
      </p:sp>
      <p:sp>
        <p:nvSpPr>
          <p:cNvPr id="3" name="Content Placeholder 2"/>
          <p:cNvSpPr>
            <a:spLocks noGrp="1"/>
          </p:cNvSpPr>
          <p:nvPr>
            <p:ph idx="1"/>
          </p:nvPr>
        </p:nvSpPr>
        <p:spPr>
          <a:xfrm>
            <a:off x="445325" y="1650670"/>
            <a:ext cx="8229600" cy="4667001"/>
          </a:xfrm>
        </p:spPr>
        <p:txBody>
          <a:bodyPr>
            <a:noAutofit/>
          </a:bodyPr>
          <a:lstStyle/>
          <a:p>
            <a:pPr marL="0" indent="0">
              <a:buNone/>
            </a:pPr>
            <a:r>
              <a:rPr lang="en-US" dirty="0"/>
              <a:t>Questions may be forwarded to:</a:t>
            </a:r>
          </a:p>
          <a:p>
            <a:r>
              <a:rPr lang="en-US" dirty="0">
                <a:hlinkClick r:id="rId3"/>
              </a:rPr>
              <a:t>ATCMTD@dot.gov</a:t>
            </a:r>
            <a:endParaRPr lang="en-US" dirty="0"/>
          </a:p>
          <a:p>
            <a:endParaRPr lang="en-US" dirty="0"/>
          </a:p>
          <a:p>
            <a:pPr marL="0" indent="0">
              <a:buNone/>
            </a:pPr>
            <a:r>
              <a:rPr lang="en-US" dirty="0"/>
              <a:t>Questions &amp; Answers will be posted to:</a:t>
            </a:r>
          </a:p>
          <a:p>
            <a:r>
              <a:rPr lang="en-US" dirty="0">
                <a:hlinkClick r:id="rId4"/>
              </a:rPr>
              <a:t>www.Grants.gov</a:t>
            </a:r>
            <a:endParaRPr lang="en-US" dirty="0"/>
          </a:p>
          <a:p>
            <a:r>
              <a:rPr lang="en-US" dirty="0"/>
              <a:t>ATCMTD information is also available at:</a:t>
            </a:r>
          </a:p>
          <a:p>
            <a:r>
              <a:rPr lang="en-US" dirty="0">
                <a:hlinkClick r:id="rId5"/>
              </a:rPr>
              <a:t>www.ops.fhwa.dot.gov/fastact/</a:t>
            </a:r>
            <a:endParaRPr lang="en-US" dirty="0"/>
          </a:p>
          <a:p>
            <a:endParaRPr lang="en-US" dirty="0"/>
          </a:p>
        </p:txBody>
      </p:sp>
      <p:sp>
        <p:nvSpPr>
          <p:cNvPr id="4" name="Slide Number Placeholder 3"/>
          <p:cNvSpPr>
            <a:spLocks noGrp="1"/>
          </p:cNvSpPr>
          <p:nvPr>
            <p:ph type="sldNum" sz="quarter" idx="12"/>
          </p:nvPr>
        </p:nvSpPr>
        <p:spPr/>
        <p:txBody>
          <a:bodyPr/>
          <a:lstStyle/>
          <a:p>
            <a:r>
              <a:rPr lang="en-US" dirty="0"/>
              <a:t>51</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222372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a:xfrm>
            <a:off x="533400" y="1447800"/>
            <a:ext cx="7848600" cy="1953768"/>
          </a:xfrm>
          <a:prstGeom prst="rect">
            <a:avLst/>
          </a:prstGeom>
        </p:spPr>
        <p:txBody>
          <a:bodyPr>
            <a:noAutofit/>
          </a:bodyPr>
          <a:lstStyle>
            <a:lvl1pPr marL="342900" indent="-342900" algn="l" rtl="0" eaLnBrk="0" fontAlgn="base" hangingPunct="0">
              <a:spcBef>
                <a:spcPct val="20000"/>
              </a:spcBef>
              <a:spcAft>
                <a:spcPct val="0"/>
              </a:spcAft>
              <a:buFont typeface="Wingdings" pitchFamily="2" charset="2"/>
              <a:buChar char="§"/>
              <a:defRPr sz="1600">
                <a:solidFill>
                  <a:schemeClr val="tx1"/>
                </a:solidFill>
                <a:latin typeface="+mn-lt"/>
                <a:ea typeface="+mn-ea"/>
                <a:cs typeface="+mn-cs"/>
              </a:defRPr>
            </a:lvl1pPr>
            <a:lvl2pPr marL="657225" indent="-285750" algn="l" rtl="0" eaLnBrk="0" fontAlgn="base" hangingPunct="0">
              <a:spcBef>
                <a:spcPct val="20000"/>
              </a:spcBef>
              <a:spcAft>
                <a:spcPct val="0"/>
              </a:spcAft>
              <a:buSzPct val="65000"/>
              <a:buFont typeface="Arial Unicode MS" pitchFamily="34" charset="-128"/>
              <a:buChar char="□"/>
              <a:defRPr sz="1600">
                <a:solidFill>
                  <a:schemeClr val="tx1"/>
                </a:solidFill>
                <a:latin typeface="+mn-lt"/>
              </a:defRPr>
            </a:lvl2pPr>
            <a:lvl3pPr marL="1143000" indent="-228600" algn="l" rtl="0" eaLnBrk="0" fontAlgn="base" hangingPunct="0">
              <a:spcBef>
                <a:spcPct val="20000"/>
              </a:spcBef>
              <a:spcAft>
                <a:spcPct val="0"/>
              </a:spcAft>
              <a:buSzPct val="50000"/>
              <a:buFont typeface="Arial Unicode MS" pitchFamily="34" charset="-128"/>
              <a:buChar char="■"/>
              <a:defRPr sz="1600">
                <a:solidFill>
                  <a:schemeClr val="tx1"/>
                </a:solidFill>
                <a:latin typeface="+mn-lt"/>
              </a:defRPr>
            </a:lvl3pPr>
            <a:lvl4pPr marL="1600200" indent="-228600" algn="l" rtl="0" eaLnBrk="0" fontAlgn="base" hangingPunct="0">
              <a:spcBef>
                <a:spcPct val="20000"/>
              </a:spcBef>
              <a:spcAft>
                <a:spcPct val="0"/>
              </a:spcAft>
              <a:buFont typeface="Arial" charset="0"/>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a:lstStyle>
          <a:p>
            <a:pPr marL="0" indent="0" algn="ctr">
              <a:buNone/>
              <a:defRPr/>
            </a:pPr>
            <a:r>
              <a:rPr lang="en-US" sz="3600" b="1" kern="0" dirty="0">
                <a:solidFill>
                  <a:schemeClr val="tx2"/>
                </a:solidFill>
              </a:rPr>
              <a:t>Thank you for joining today’s webinar!</a:t>
            </a:r>
          </a:p>
          <a:p>
            <a:pPr>
              <a:buClr>
                <a:srgbClr val="000099"/>
              </a:buClr>
              <a:defRPr/>
            </a:pPr>
            <a:endParaRPr lang="en-US" sz="3600" b="1" kern="0" dirty="0">
              <a:solidFill>
                <a:schemeClr val="tx2"/>
              </a:solidFill>
              <a:cs typeface="Arial" pitchFamily="34" charset="0"/>
            </a:endParaRPr>
          </a:p>
          <a:p>
            <a:pPr marL="457200" indent="-457200">
              <a:buFont typeface="Arial" pitchFamily="34" charset="0"/>
              <a:buChar char="•"/>
              <a:defRPr/>
            </a:pPr>
            <a:endParaRPr lang="en-US" sz="3600" b="1" kern="0" dirty="0">
              <a:solidFill>
                <a:schemeClr val="tx2"/>
              </a:solidFill>
            </a:endParaRPr>
          </a:p>
          <a:p>
            <a:pPr marL="0" indent="0">
              <a:buClr>
                <a:srgbClr val="000099"/>
              </a:buClr>
              <a:defRPr/>
            </a:pPr>
            <a:endParaRPr lang="en-US" sz="3600" b="1" kern="0" dirty="0">
              <a:solidFill>
                <a:schemeClr val="tx2"/>
              </a:solidFill>
            </a:endParaRPr>
          </a:p>
          <a:p>
            <a:pPr>
              <a:defRPr/>
            </a:pPr>
            <a:endParaRPr lang="en-US" sz="3600" b="1" kern="0" dirty="0">
              <a:solidFill>
                <a:schemeClr val="tx2"/>
              </a:solidFill>
              <a:latin typeface="Calibri" panose="020F0502020204030204" pitchFamily="34" charset="0"/>
            </a:endParaRPr>
          </a:p>
          <a:p>
            <a:pPr>
              <a:defRPr/>
            </a:pPr>
            <a:endParaRPr lang="en-US" sz="3600" b="1" kern="0" dirty="0">
              <a:solidFill>
                <a:schemeClr val="tx2"/>
              </a:solidFill>
              <a:latin typeface="Calibri" panose="020F0502020204030204" pitchFamily="34" charset="0"/>
            </a:endParaRPr>
          </a:p>
          <a:p>
            <a:pPr>
              <a:defRPr/>
            </a:pPr>
            <a:endParaRPr lang="en-US" sz="3600" b="1" kern="0" dirty="0">
              <a:solidFill>
                <a:schemeClr val="tx2"/>
              </a:solidFill>
            </a:endParaRPr>
          </a:p>
        </p:txBody>
      </p:sp>
      <p:sp>
        <p:nvSpPr>
          <p:cNvPr id="2" name="Footer Placeholder 1"/>
          <p:cNvSpPr>
            <a:spLocks noGrp="1"/>
          </p:cNvSpPr>
          <p:nvPr>
            <p:ph type="ftr" sz="quarter" idx="11"/>
          </p:nvPr>
        </p:nvSpPr>
        <p:spPr/>
        <p:txBody>
          <a:bodyPr/>
          <a:lstStyle/>
          <a:p>
            <a:endParaRPr lang="en-US" dirty="0"/>
          </a:p>
        </p:txBody>
      </p:sp>
      <p:sp>
        <p:nvSpPr>
          <p:cNvPr id="3" name="Slide Number Placeholder 2"/>
          <p:cNvSpPr>
            <a:spLocks noGrp="1"/>
          </p:cNvSpPr>
          <p:nvPr>
            <p:ph type="sldNum" sz="quarter" idx="12"/>
          </p:nvPr>
        </p:nvSpPr>
        <p:spPr/>
        <p:txBody>
          <a:bodyPr/>
          <a:lstStyle/>
          <a:p>
            <a:fld id="{5756AFA4-B865-4C52-9144-5891E637B0B5}" type="slidenum">
              <a:rPr lang="en-US" smtClean="0"/>
              <a:pPr/>
              <a:t>52</a:t>
            </a:fld>
            <a:endParaRPr lang="en-US" dirty="0"/>
          </a:p>
        </p:txBody>
      </p:sp>
    </p:spTree>
    <p:extLst>
      <p:ext uri="{BB962C8B-B14F-4D97-AF65-F5344CB8AC3E}">
        <p14:creationId xmlns:p14="http://schemas.microsoft.com/office/powerpoint/2010/main" val="1287038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title"/>
          </p:nvPr>
        </p:nvSpPr>
        <p:spPr>
          <a:xfrm>
            <a:off x="609600" y="2362200"/>
            <a:ext cx="7772400" cy="2200275"/>
          </a:xfrm>
          <a:prstGeom prst="rect">
            <a:avLst/>
          </a:prstGeom>
        </p:spPr>
        <p:txBody>
          <a:bodyPr>
            <a:noAutofit/>
          </a:bodyPr>
          <a:lstStyle>
            <a:lvl1pPr>
              <a:defRPr>
                <a:solidFill>
                  <a:srgbClr val="FFFFFF"/>
                </a:solidFill>
                <a:latin typeface="Century Gothic"/>
                <a:ea typeface="Century Gothic"/>
                <a:cs typeface="Century Gothic"/>
                <a:sym typeface="Century Gothic"/>
              </a:defRPr>
            </a:lvl1pPr>
          </a:lstStyle>
          <a:p>
            <a:pPr lvl="0">
              <a:defRPr sz="1800" cap="none" spc="0">
                <a:solidFill>
                  <a:srgbClr val="000000"/>
                </a:solidFill>
              </a:defRPr>
            </a:pPr>
            <a:r>
              <a:rPr sz="3600" cap="all" spc="-100" dirty="0">
                <a:solidFill>
                  <a:srgbClr val="FFFFFF"/>
                </a:solidFill>
                <a:latin typeface="Arial" panose="020B0604020202020204" pitchFamily="34" charset="0"/>
                <a:cs typeface="Arial" panose="020B0604020202020204" pitchFamily="34" charset="0"/>
              </a:rPr>
              <a:t>A</a:t>
            </a:r>
            <a:r>
              <a:rPr lang="en-US" sz="3600" cap="all" spc="-100" dirty="0">
                <a:solidFill>
                  <a:srgbClr val="FFFFFF"/>
                </a:solidFill>
                <a:latin typeface="Arial" panose="020B0604020202020204" pitchFamily="34" charset="0"/>
                <a:cs typeface="Arial" panose="020B0604020202020204" pitchFamily="34" charset="0"/>
              </a:rPr>
              <a:t>dvanced transportation and congestion management technologies deployment (</a:t>
            </a:r>
            <a:r>
              <a:rPr lang="en-US" sz="3600" cap="all" spc="-100" dirty="0" err="1">
                <a:solidFill>
                  <a:srgbClr val="FFFFFF"/>
                </a:solidFill>
                <a:latin typeface="Arial" panose="020B0604020202020204" pitchFamily="34" charset="0"/>
                <a:cs typeface="Arial" panose="020B0604020202020204" pitchFamily="34" charset="0"/>
              </a:rPr>
              <a:t>Atcmtd</a:t>
            </a:r>
            <a:r>
              <a:rPr lang="en-US" sz="3600" cap="all" spc="-100" dirty="0">
                <a:solidFill>
                  <a:srgbClr val="FFFFFF"/>
                </a:solidFill>
                <a:latin typeface="Arial" panose="020B0604020202020204" pitchFamily="34" charset="0"/>
                <a:cs typeface="Arial" panose="020B0604020202020204" pitchFamily="34" charset="0"/>
              </a:rPr>
              <a:t>) program</a:t>
            </a:r>
            <a:endParaRPr sz="3600" cap="all" spc="-100" dirty="0">
              <a:solidFill>
                <a:srgbClr val="FFFFFF"/>
              </a:solidFill>
              <a:latin typeface="Arial" panose="020B0604020202020204" pitchFamily="34" charset="0"/>
              <a:cs typeface="Arial" panose="020B0604020202020204" pitchFamily="34" charset="0"/>
            </a:endParaRPr>
          </a:p>
        </p:txBody>
      </p:sp>
      <p:sp>
        <p:nvSpPr>
          <p:cNvPr id="2" name="TextBox 1"/>
          <p:cNvSpPr txBox="1"/>
          <p:nvPr/>
        </p:nvSpPr>
        <p:spPr>
          <a:xfrm>
            <a:off x="603924" y="4855108"/>
            <a:ext cx="7922560" cy="830997"/>
          </a:xfrm>
          <a:prstGeom prst="rect">
            <a:avLst/>
          </a:prstGeom>
          <a:noFill/>
        </p:spPr>
        <p:txBody>
          <a:bodyPr wrap="square" rtlCol="0">
            <a:spAutoFit/>
          </a:bodyPr>
          <a:lstStyle/>
          <a:p>
            <a:r>
              <a:rPr lang="en-US" sz="2400" dirty="0"/>
              <a:t>David Harris, ATCMTD Program Manager</a:t>
            </a:r>
          </a:p>
          <a:p>
            <a:r>
              <a:rPr lang="en-US" sz="2400" dirty="0"/>
              <a:t>Office of Operations, FHWA</a:t>
            </a:r>
          </a:p>
        </p:txBody>
      </p:sp>
      <p:sp>
        <p:nvSpPr>
          <p:cNvPr id="3" name="Footer Placeholder 2"/>
          <p:cNvSpPr>
            <a:spLocks noGrp="1"/>
          </p:cNvSpPr>
          <p:nvPr>
            <p:ph type="ftr" sz="quarter" idx="11"/>
          </p:nvPr>
        </p:nvSpPr>
        <p:spPr/>
        <p:txBody>
          <a:bodyPr/>
          <a:lstStyle/>
          <a:p>
            <a:endParaRPr lang="en-US" dirty="0"/>
          </a:p>
        </p:txBody>
      </p:sp>
      <p:sp>
        <p:nvSpPr>
          <p:cNvPr id="6" name="Slide Number Placeholder 6"/>
          <p:cNvSpPr txBox="1">
            <a:spLocks/>
          </p:cNvSpPr>
          <p:nvPr/>
        </p:nvSpPr>
        <p:spPr>
          <a:xfrm>
            <a:off x="7905245" y="6445298"/>
            <a:ext cx="1066800" cy="329184"/>
          </a:xfrm>
          <a:prstGeom prst="rect">
            <a:avLst/>
          </a:prstGeom>
        </p:spPr>
        <p:txBody>
          <a:bodyPr vert="horz" lIns="91440" tIns="45720" rIns="91440" bIns="45720" rtlCol="0" anchor="ctr"/>
          <a:lstStyle>
            <a:defPPr>
              <a:defRPr lang="en-US"/>
            </a:defPPr>
            <a:lvl1pPr marL="0" algn="l" defTabSz="914400" rtl="0" eaLnBrk="1" latinLnBrk="0" hangingPunct="1">
              <a:defRPr sz="1400" b="1" kern="1200" baseline="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5756AFA4-B865-4C52-9144-5891E637B0B5}" type="slidenum">
              <a:rPr kumimoji="0" lang="en-US" sz="1400" b="1"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400" b="1" i="0" u="none" strike="noStrike" kern="1200" cap="none" spc="0" normalizeH="0" baseline="0" noProof="0" dirty="0">
              <a:ln>
                <a:noFill/>
              </a:ln>
              <a:solidFill>
                <a:prstClr val="white"/>
              </a:solidFill>
              <a:effectLst/>
              <a:uLnTx/>
              <a:uFillTx/>
              <a:latin typeface="Arial"/>
              <a:ea typeface="+mn-ea"/>
              <a:cs typeface="+mn-cs"/>
            </a:endParaRPr>
          </a:p>
        </p:txBody>
      </p:sp>
      <p:pic>
        <p:nvPicPr>
          <p:cNvPr id="7" name="Picture 2" descr="C:\Users\Harry.Crump.ADDOT\AppData\Local\Temp\1\PKA318.tmp\FHWA_horizontal_96dpi_150_wh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925" y="6164272"/>
            <a:ext cx="1428950" cy="562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238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22248"/>
          </a:xfrm>
        </p:spPr>
        <p:txBody>
          <a:bodyPr/>
          <a:lstStyle/>
          <a:p>
            <a:r>
              <a:rPr lang="en-US" sz="3600" b="1" dirty="0"/>
              <a:t>Agenda</a:t>
            </a:r>
          </a:p>
        </p:txBody>
      </p:sp>
      <p:sp>
        <p:nvSpPr>
          <p:cNvPr id="3" name="Content Placeholder 2"/>
          <p:cNvSpPr>
            <a:spLocks noGrp="1"/>
          </p:cNvSpPr>
          <p:nvPr>
            <p:ph idx="1"/>
          </p:nvPr>
        </p:nvSpPr>
        <p:spPr>
          <a:xfrm>
            <a:off x="457199" y="1584960"/>
            <a:ext cx="8372901" cy="4672584"/>
          </a:xfrm>
        </p:spPr>
        <p:txBody>
          <a:bodyPr>
            <a:normAutofit/>
          </a:bodyPr>
          <a:lstStyle/>
          <a:p>
            <a:pPr>
              <a:spcAft>
                <a:spcPts val="1800"/>
              </a:spcAft>
            </a:pPr>
            <a:r>
              <a:rPr lang="en-US" dirty="0"/>
              <a:t> ATCMTD Program</a:t>
            </a:r>
          </a:p>
          <a:p>
            <a:pPr>
              <a:spcAft>
                <a:spcPts val="1800"/>
              </a:spcAft>
            </a:pPr>
            <a:r>
              <a:rPr lang="en-US" dirty="0"/>
              <a:t> Application</a:t>
            </a:r>
          </a:p>
          <a:p>
            <a:pPr>
              <a:spcAft>
                <a:spcPts val="1800"/>
              </a:spcAft>
            </a:pPr>
            <a:r>
              <a:rPr lang="en-US" dirty="0"/>
              <a:t> Questions</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56AFA4-B865-4C52-9144-5891E637B0B5}" type="slidenum">
              <a:rPr lang="en-US" smtClean="0"/>
              <a:pPr/>
              <a:t>7</a:t>
            </a:fld>
            <a:endParaRPr lang="en-US" dirty="0"/>
          </a:p>
        </p:txBody>
      </p:sp>
    </p:spTree>
    <p:extLst>
      <p:ext uri="{BB962C8B-B14F-4D97-AF65-F5344CB8AC3E}">
        <p14:creationId xmlns:p14="http://schemas.microsoft.com/office/powerpoint/2010/main" val="2643029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712"/>
            <a:ext cx="8229600" cy="1136904"/>
          </a:xfrm>
        </p:spPr>
        <p:txBody>
          <a:bodyPr>
            <a:normAutofit/>
          </a:bodyPr>
          <a:lstStyle/>
          <a:p>
            <a:r>
              <a:rPr lang="en-US" sz="3600" b="1" dirty="0"/>
              <a:t>ATCMTD Program</a:t>
            </a:r>
          </a:p>
        </p:txBody>
      </p:sp>
      <p:sp>
        <p:nvSpPr>
          <p:cNvPr id="3" name="Content Placeholder 2"/>
          <p:cNvSpPr>
            <a:spLocks noGrp="1"/>
          </p:cNvSpPr>
          <p:nvPr>
            <p:ph idx="1"/>
          </p:nvPr>
        </p:nvSpPr>
        <p:spPr>
          <a:xfrm>
            <a:off x="457200" y="1521308"/>
            <a:ext cx="8229600" cy="5004460"/>
          </a:xfrm>
        </p:spPr>
        <p:txBody>
          <a:bodyPr>
            <a:normAutofit lnSpcReduction="10000"/>
          </a:bodyPr>
          <a:lstStyle/>
          <a:p>
            <a:r>
              <a:rPr lang="en-US" dirty="0"/>
              <a:t>FAST Act Section 6004 created a new Section 503(c)(4) of the United States Code:</a:t>
            </a:r>
          </a:p>
          <a:p>
            <a:pPr lvl="1"/>
            <a:r>
              <a:rPr lang="en-US" sz="2400" dirty="0"/>
              <a:t>23 </a:t>
            </a:r>
            <a:r>
              <a:rPr lang="en-US" sz="2400" dirty="0" err="1"/>
              <a:t>U.S.C</a:t>
            </a:r>
            <a:r>
              <a:rPr lang="en-US" sz="2400" dirty="0"/>
              <a:t>. 503(c)(4): Advanced transportation technologies deployment.</a:t>
            </a:r>
          </a:p>
          <a:p>
            <a:pPr lvl="1"/>
            <a:r>
              <a:rPr lang="en-US" sz="2400" dirty="0"/>
              <a:t>Establishes an Advanced Transportation and Congestion Management Technologies Deployment initiative to provide grants to eligible entities to develop model deployment sites for large scale installation and operation of advanced transportation technologies to improve safety, efficiency, system performance, and infrastructure return on investment</a:t>
            </a:r>
            <a:r>
              <a:rPr lang="en-US" dirty="0"/>
              <a:t> [23 USC 503(c)(4)(A)].</a:t>
            </a:r>
          </a:p>
          <a:p>
            <a:r>
              <a:rPr lang="en-US" dirty="0"/>
              <a:t>No less than five and not more than 10 eligible entities will receive awards during each fiscal year </a:t>
            </a:r>
            <a:r>
              <a:rPr lang="en-US" sz="2000" dirty="0"/>
              <a:t>[23 USC 503(c)(4)(D)(</a:t>
            </a:r>
            <a:r>
              <a:rPr lang="en-US" sz="2000" dirty="0" err="1"/>
              <a:t>i</a:t>
            </a:r>
            <a:r>
              <a:rPr lang="en-US" sz="2000" dirty="0"/>
              <a:t>)].</a:t>
            </a:r>
          </a:p>
        </p:txBody>
      </p:sp>
      <p:sp>
        <p:nvSpPr>
          <p:cNvPr id="4" name="Slide Number Placeholder 3"/>
          <p:cNvSpPr>
            <a:spLocks noGrp="1"/>
          </p:cNvSpPr>
          <p:nvPr>
            <p:ph type="sldNum" sz="quarter" idx="12"/>
          </p:nvPr>
        </p:nvSpPr>
        <p:spPr/>
        <p:txBody>
          <a:bodyPr/>
          <a:lstStyle/>
          <a:p>
            <a:r>
              <a:rPr lang="en-US" dirty="0"/>
              <a:t>8</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87258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4904"/>
            <a:ext cx="8229600" cy="1234440"/>
          </a:xfrm>
        </p:spPr>
        <p:txBody>
          <a:bodyPr>
            <a:normAutofit/>
          </a:bodyPr>
          <a:lstStyle/>
          <a:p>
            <a:r>
              <a:rPr lang="en-US" sz="3600" b="1" dirty="0"/>
              <a:t>Program Funding</a:t>
            </a:r>
          </a:p>
        </p:txBody>
      </p:sp>
      <p:sp>
        <p:nvSpPr>
          <p:cNvPr id="3" name="Content Placeholder 2"/>
          <p:cNvSpPr>
            <a:spLocks noGrp="1"/>
          </p:cNvSpPr>
          <p:nvPr>
            <p:ph idx="1"/>
          </p:nvPr>
        </p:nvSpPr>
        <p:spPr>
          <a:xfrm>
            <a:off x="457200" y="1597152"/>
            <a:ext cx="8229600" cy="4684776"/>
          </a:xfrm>
        </p:spPr>
        <p:txBody>
          <a:bodyPr>
            <a:normAutofit/>
          </a:bodyPr>
          <a:lstStyle/>
          <a:p>
            <a:r>
              <a:rPr lang="en-US" dirty="0"/>
              <a:t>Funding: Provides $60,000,000 for Fiscal Year 2021 [23 USC 503(c)(4)(I)(i)].</a:t>
            </a:r>
          </a:p>
          <a:p>
            <a:r>
              <a:rPr lang="en-US" dirty="0"/>
              <a:t>Federal share not to exceed 50% of project cost [23 USC 503(c)(4)(J)].</a:t>
            </a:r>
          </a:p>
          <a:p>
            <a:r>
              <a:rPr lang="en-US" dirty="0"/>
              <a:t>No more than 20% of the total amount (i.e., $12M) in a fiscal year to a single recipient [23 USC 503(c)(4)(K)].</a:t>
            </a:r>
          </a:p>
          <a:p>
            <a:pPr lvl="1"/>
            <a:r>
              <a:rPr lang="en-US" sz="2400" dirty="0"/>
              <a:t>Recipient may use not more than 5% of the funds awarded each fiscal year to carry out planning and reporting requirements [23 USC 503(c)(4)(L)].</a:t>
            </a:r>
          </a:p>
        </p:txBody>
      </p:sp>
      <p:sp>
        <p:nvSpPr>
          <p:cNvPr id="4" name="Slide Number Placeholder 3"/>
          <p:cNvSpPr>
            <a:spLocks noGrp="1"/>
          </p:cNvSpPr>
          <p:nvPr>
            <p:ph type="sldNum" sz="quarter" idx="12"/>
          </p:nvPr>
        </p:nvSpPr>
        <p:spPr/>
        <p:txBody>
          <a:bodyPr/>
          <a:lstStyle/>
          <a:p>
            <a:r>
              <a:rPr lang="en-US" dirty="0"/>
              <a:t>9</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537919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6 - &amp;quot;Advanced Transportation &amp;amp; Congestion Management Technologies Deployment (ATCMTD) Program&amp;quot;&quot;/&gt;&lt;property id=&quot;20307&quot; value=&quot;256&quot;/&gt;&lt;/object&gt;&lt;object type=&quot;3&quot; unique_id=&quot;10004&quot;&gt;&lt;property id=&quot;20148&quot; value=&quot;5&quot;/&gt;&lt;property id=&quot;20300&quot; value=&quot;Slide 7 - &amp;quot;Agenda&amp;quot;&quot;/&gt;&lt;property id=&quot;20307&quot; value=&quot;338&quot;/&gt;&lt;/object&gt;&lt;object type=&quot;3&quot; unique_id=&quot;10006&quot;&gt;&lt;property id=&quot;20148&quot; value=&quot;5&quot;/&gt;&lt;property id=&quot;20300&quot; value=&quot;Slide 8 - &amp;quot;Advanced transportation and congestion management technologies deployment (Atcmtd) program&amp;quot;&quot;/&gt;&lt;property id=&quot;20307&quot; value=&quot;429&quot;/&gt;&lt;/object&gt;&lt;object type=&quot;3&quot; unique_id=&quot;10007&quot;&gt;&lt;property id=&quot;20148&quot; value=&quot;5&quot;/&gt;&lt;property id=&quot;20300&quot; value=&quot;Slide 9 - &amp;quot;ATCMTD Program&amp;quot;&quot;/&gt;&lt;property id=&quot;20307&quot; value=&quot;295&quot;/&gt;&lt;/object&gt;&lt;object type=&quot;3&quot; unique_id=&quot;10008&quot;&gt;&lt;property id=&quot;20148&quot; value=&quot;5&quot;/&gt;&lt;property id=&quot;20300&quot; value=&quot;Slide 10 - &amp;quot;ATCMTD Program Funding&amp;quot;&quot;/&gt;&lt;property id=&quot;20307&quot; value=&quot;399&quot;/&gt;&lt;/object&gt;&lt;object type=&quot;3&quot; unique_id=&quot;10009&quot;&gt;&lt;property id=&quot;20148&quot; value=&quot;5&quot;/&gt;&lt;property id=&quot;20300&quot; value=&quot;Slide 11 - &amp;quot;ATCMTD Use of Funds [23 USC 503(c)(4)(E)]&amp;quot;&quot;/&gt;&lt;property id=&quot;20307&quot; value=&quot;400&quot;/&gt;&lt;/object&gt;&lt;object type=&quot;3&quot; unique_id=&quot;10010&quot;&gt;&lt;property id=&quot;20148&quot; value=&quot;5&quot;/&gt;&lt;property id=&quot;20300&quot; value=&quot;Slide 12 - &amp;quot;ATCMTD Eligible Entities [23 USC 503(c)(4)(N)(i)]&amp;quot;&quot;/&gt;&lt;property id=&quot;20307&quot; value=&quot;401&quot;/&gt;&lt;/object&gt;&lt;object type=&quot;3&quot; unique_id=&quot;10011&quot;&gt;&lt;property id=&quot;20148&quot; value=&quot;5&quot;/&gt;&lt;property id=&quot;20300&quot; value=&quot;Slide 13 - &amp;quot;ATCMTD Program Vision&amp;quot;&quot;/&gt;&lt;property id=&quot;20307&quot; value=&quot;402&quot;/&gt;&lt;/object&gt;&lt;object type=&quot;3&quot; unique_id=&quot;10012&quot;&gt;&lt;property id=&quot;20148&quot; value=&quot;5&quot;/&gt;&lt;property id=&quot;20300&quot; value=&quot;Slide 14 - &amp;quot;ATCMTD Program Vision&amp;quot;&quot;/&gt;&lt;property id=&quot;20307&quot; value=&quot;411&quot;/&gt;&lt;/object&gt;&lt;object type=&quot;3&quot; unique_id=&quot;10013&quot;&gt;&lt;property id=&quot;20148&quot; value=&quot;5&quot;/&gt;&lt;property id=&quot;20300&quot; value=&quot;Slide 15 - &amp;quot;ATCMTD Program Goals (1 of 2)&amp;quot;&quot;/&gt;&lt;property id=&quot;20307&quot; value=&quot;403&quot;/&gt;&lt;/object&gt;&lt;object type=&quot;3&quot; unique_id=&quot;10014&quot;&gt;&lt;property id=&quot;20148&quot; value=&quot;5&quot;/&gt;&lt;property id=&quot;20300&quot; value=&quot;Slide 16 - &amp;quot;ATCMTD Program Goals (2 of 2)&amp;quot;&quot;/&gt;&lt;property id=&quot;20307&quot; value=&quot;404&quot;/&gt;&lt;/object&gt;&lt;object type=&quot;3&quot; unique_id=&quot;10015&quot;&gt;&lt;property id=&quot;20148&quot; value=&quot;5&quot;/&gt;&lt;property id=&quot;20300&quot; value=&quot;Slide 17 - &amp;quot;ATCMTD Program Focus Areas&amp;quot;&quot;/&gt;&lt;property id=&quot;20307&quot; value=&quot;405&quot;/&gt;&lt;/object&gt;&lt;object type=&quot;3&quot; unique_id=&quot;10016&quot;&gt;&lt;property id=&quot;20148&quot; value=&quot;5&quot;/&gt;&lt;property id=&quot;20300&quot; value=&quot;Slide 18 - &amp;quot;Application process&amp;quot;&quot;/&gt;&lt;property id=&quot;20307&quot; value=&quot;348&quot;/&gt;&lt;/object&gt;&lt;object type=&quot;3&quot; unique_id=&quot;10017&quot;&gt;&lt;property id=&quot;20148&quot; value=&quot;5&quot;/&gt;&lt;property id=&quot;20300&quot; value=&quot;Slide 19 - &amp;quot;ATCMTD Application Process&amp;quot;&quot;/&gt;&lt;property id=&quot;20307&quot; value=&quot;406&quot;/&gt;&lt;/object&gt;&lt;object type=&quot;3&quot; unique_id=&quot;10018&quot;&gt;&lt;property id=&quot;20148&quot; value=&quot;5&quot;/&gt;&lt;property id=&quot;20300&quot; value=&quot;Slide 20 - &amp;quot;ATCMTD Application Process&amp;quot;&quot;/&gt;&lt;property id=&quot;20307&quot; value=&quot;407&quot;/&gt;&lt;/object&gt;&lt;object type=&quot;3&quot; unique_id=&quot;10019&quot;&gt;&lt;property id=&quot;20148&quot; value=&quot;5&quot;/&gt;&lt;property id=&quot;20300&quot; value=&quot;Slide 21 - &amp;quot;ATCMTD Application: Cover Page&amp;quot;&quot;/&gt;&lt;property id=&quot;20307&quot; value=&quot;408&quot;/&gt;&lt;/object&gt;&lt;object type=&quot;3&quot; unique_id=&quot;10020&quot;&gt;&lt;property id=&quot;20148&quot; value=&quot;5&quot;/&gt;&lt;property id=&quot;20300&quot; value=&quot;Slide 22 - &amp;quot;ATCMTD Application: Narrative&amp;quot;&quot;/&gt;&lt;property id=&quot;20307&quot; value=&quot;409&quot;/&gt;&lt;/object&gt;&lt;object type=&quot;3&quot; unique_id=&quot;10021&quot;&gt;&lt;property id=&quot;20148&quot; value=&quot;5&quot;/&gt;&lt;property id=&quot;20300&quot; value=&quot;Slide 23 - &amp;quot;ATCMTD Project Description (1 of 3)&amp;quot;&quot;/&gt;&lt;property id=&quot;20307&quot; value=&quot;410&quot;/&gt;&lt;/object&gt;&lt;object type=&quot;3&quot; unique_id=&quot;10022&quot;&gt;&lt;property id=&quot;20148&quot; value=&quot;5&quot;/&gt;&lt;property id=&quot;20300&quot; value=&quot;Slide 24 - &amp;quot;ATCMTD Project Description (2 of 3)&amp;quot;&quot;/&gt;&lt;property id=&quot;20307&quot; value=&quot;412&quot;/&gt;&lt;/object&gt;&lt;object type=&quot;3&quot; unique_id=&quot;10023&quot;&gt;&lt;property id=&quot;20148&quot; value=&quot;5&quot;/&gt;&lt;property id=&quot;20300&quot; value=&quot;Slide 25 - &amp;quot;ATCMTD Project Description (3 of 3)&amp;quot;&quot;/&gt;&lt;property id=&quot;20307&quot; value=&quot;413&quot;/&gt;&lt;/object&gt;&lt;object type=&quot;3&quot; unique_id=&quot;10024&quot;&gt;&lt;property id=&quot;20148&quot; value=&quot;5&quot;/&gt;&lt;property id=&quot;20300&quot; value=&quot;Slide 26 - &amp;quot;ATCMTD Staffing Description&amp;quot;&quot;/&gt;&lt;property id=&quot;20307&quot; value=&quot;414&quot;/&gt;&lt;/object&gt;&lt;object type=&quot;3&quot; unique_id=&quot;10025&quot;&gt;&lt;property id=&quot;20148&quot; value=&quot;5&quot;/&gt;&lt;property id=&quot;20300&quot; value=&quot;Slide 27 - &amp;quot;ATCMTD Funding Description&amp;quot;&quot;/&gt;&lt;property id=&quot;20307&quot; value=&quot;415&quot;/&gt;&lt;/object&gt;&lt;object type=&quot;3&quot; unique_id=&quot;10026&quot;&gt;&lt;property id=&quot;20148&quot; value=&quot;5&quot;/&gt;&lt;property id=&quot;20300&quot; value=&quot;Slide 28 - &amp;quot;Application review process&amp;quot;&quot;/&gt;&lt;property id=&quot;20307&quot; value=&quot;428&quot;/&gt;&lt;/object&gt;&lt;object type=&quot;3&quot; unique_id=&quot;10027&quot;&gt;&lt;property id=&quot;20148&quot; value=&quot;5&quot;/&gt;&lt;property id=&quot;20300&quot; value=&quot;Slide 29 - &amp;quot;ATCMTD Application Review: Technical Merit&amp;quot;&quot;/&gt;&lt;property id=&quot;20307&quot; value=&quot;417&quot;/&gt;&lt;/object&gt;&lt;object type=&quot;3&quot; unique_id=&quot;10028&quot;&gt;&lt;property id=&quot;20148&quot; value=&quot;5&quot;/&gt;&lt;property id=&quot;20300&quot; value=&quot;Slide 30 - &amp;quot;ATCMTD Application Review: Staffing&amp;quot;&quot;/&gt;&lt;property id=&quot;20307&quot; value=&quot;418&quot;/&gt;&lt;/object&gt;&lt;object type=&quot;3&quot; unique_id=&quot;10029&quot;&gt;&lt;property id=&quot;20148&quot; value=&quot;5&quot;/&gt;&lt;property id=&quot;20300&quot; value=&quot;Slide 31 - &amp;quot;ATCMTD Application Review: Other Information&amp;quot;&quot;/&gt;&lt;property id=&quot;20307&quot; value=&quot;419&quot;/&gt;&lt;/object&gt;&lt;object type=&quot;3&quot; unique_id=&quot;10030&quot;&gt;&lt;property id=&quot;20148&quot; value=&quot;5&quot;/&gt;&lt;property id=&quot;20300&quot; value=&quot;Slide 32 - &amp;quot;ATCMTD Application Review: Other Information&amp;quot;&quot;/&gt;&lt;property id=&quot;20307&quot; value=&quot;420&quot;/&gt;&lt;/object&gt;&lt;object type=&quot;3&quot; unique_id=&quot;10031&quot;&gt;&lt;property id=&quot;20148&quot; value=&quot;5&quot;/&gt;&lt;property id=&quot;20300&quot; value=&quot;Slide 33 - &amp;quot;Awards and reporting&amp;quot;&quot;/&gt;&lt;property id=&quot;20307&quot; value=&quot;427&quot;/&gt;&lt;/object&gt;&lt;object type=&quot;3&quot; unique_id=&quot;10032&quot;&gt;&lt;property id=&quot;20148&quot; value=&quot;5&quot;/&gt;&lt;property id=&quot;20300&quot; value=&quot;Slide 34 - &amp;quot;ATCMTD Awards / Reporting&amp;quot;&quot;/&gt;&lt;property id=&quot;20307&quot; value=&quot;422&quot;/&gt;&lt;/object&gt;&lt;object type=&quot;3&quot; unique_id=&quot;10033&quot;&gt;&lt;property id=&quot;20148&quot; value=&quot;5&quot;/&gt;&lt;property id=&quot;20300&quot; value=&quot;Slide 35 - &amp;quot;ATCMTD Reporting [23 USC 503(c)(4)(F)]&amp;quot;&quot;/&gt;&lt;property id=&quot;20307&quot; value=&quot;423&quot;/&gt;&lt;/object&gt;&lt;object type=&quot;3&quot; unique_id=&quot;10034&quot;&gt;&lt;property id=&quot;20148&quot; value=&quot;5&quot;/&gt;&lt;property id=&quot;20300&quot; value=&quot;Slide 36 - &amp;quot;Questions&amp;quot;&quot;/&gt;&lt;property id=&quot;20307&quot; value=&quot;365&quot;/&gt;&lt;/object&gt;&lt;object type=&quot;3&quot; unique_id=&quot;10035&quot;&gt;&lt;property id=&quot;20148&quot; value=&quot;5&quot;/&gt;&lt;property id=&quot;20300&quot; value=&quot;Slide 37 - &amp;quot;Questions&amp;quot;&quot;/&gt;&lt;property id=&quot;20307&quot; value=&quot;426&quot;/&gt;&lt;/object&gt;&lt;object type=&quot;3&quot; unique_id=&quot;1086237&quot;&gt;&lt;property id=&quot;20148&quot; value=&quot;5&quot;/&gt;&lt;property id=&quot;20300&quot; value=&quot;Slide 1 - &amp;quot; &amp;quot;&quot;/&gt;&lt;property id=&quot;20307&quot; value=&quot;432&quot;/&gt;&lt;/object&gt;&lt;object type=&quot;3&quot; unique_id=&quot;1086238&quot;&gt;&lt;property id=&quot;20148&quot; value=&quot;5&quot;/&gt;&lt;property id=&quot;20300&quot; value=&quot;Slide 2&quot;/&gt;&lt;property id=&quot;20307&quot; value=&quot;433&quot;/&gt;&lt;/object&gt;&lt;object type=&quot;3&quot; unique_id=&quot;1086239&quot;&gt;&lt;property id=&quot;20148&quot; value=&quot;5&quot;/&gt;&lt;property id=&quot;20300&quot; value=&quot;Slide 3 - &amp;quot;Web Links&amp;quot;&quot;/&gt;&lt;property id=&quot;20307&quot; value=&quot;434&quot;/&gt;&lt;/object&gt;&lt;object type=&quot;3&quot; unique_id=&quot;1086240&quot;&gt;&lt;property id=&quot;20148&quot; value=&quot;5&quot;/&gt;&lt;property id=&quot;20300&quot; value=&quot;Slide 4&quot;/&gt;&lt;property id=&quot;20307&quot; value=&quot;437&quot;/&gt;&lt;/object&gt;&lt;object type=&quot;3&quot; unique_id=&quot;1086241&quot;&gt;&lt;property id=&quot;20148&quot; value=&quot;5&quot;/&gt;&lt;property id=&quot;20300&quot; value=&quot;Slide 5&quot;/&gt;&lt;property id=&quot;20307&quot; value=&quot;439&quot;/&gt;&lt;/object&gt;&lt;object type=&quot;3&quot; unique_id=&quot;1086243&quot;&gt;&lt;property id=&quot;20148&quot; value=&quot;5&quot;/&gt;&lt;property id=&quot;20300&quot; value=&quot;Slide 38&quot;/&gt;&lt;property id=&quot;20307&quot; value=&quot;441&quot;/&gt;&lt;/object&gt;&lt;/object&gt;&lt;object type=&quot;8&quot; unique_id=&quot;10070&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D8F5812B41FC4CB94849778AFFA35D" ma:contentTypeVersion="5" ma:contentTypeDescription="Create a new document." ma:contentTypeScope="" ma:versionID="a9876a974aa46cd9f4a42fae38fa29aa">
  <xsd:schema xmlns:xsd="http://www.w3.org/2001/XMLSchema" xmlns:xs="http://www.w3.org/2001/XMLSchema" xmlns:p="http://schemas.microsoft.com/office/2006/metadata/properties" xmlns:ns3="b2632813-42eb-4b90-8cc0-33edc634059a" xmlns:ns4="3395c0bb-f108-4f5e-af35-a2c28758faf7" targetNamespace="http://schemas.microsoft.com/office/2006/metadata/properties" ma:root="true" ma:fieldsID="23b5f5505e0900596a4b06a296c38d9b" ns3:_="" ns4:_="">
    <xsd:import namespace="b2632813-42eb-4b90-8cc0-33edc634059a"/>
    <xsd:import namespace="3395c0bb-f108-4f5e-af35-a2c28758faf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632813-42eb-4b90-8cc0-33edc63405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95c0bb-f108-4f5e-af35-a2c28758faf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532B07-0BA2-47F1-B926-F0081F5777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632813-42eb-4b90-8cc0-33edc634059a"/>
    <ds:schemaRef ds:uri="3395c0bb-f108-4f5e-af35-a2c28758fa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48B836-2F0C-4CF9-AF05-A3CD3A189A76}">
  <ds:schemaRefs>
    <ds:schemaRef ds:uri="http://schemas.microsoft.com/sharepoint/v3/contenttype/forms"/>
  </ds:schemaRefs>
</ds:datastoreItem>
</file>

<file path=customXml/itemProps3.xml><?xml version="1.0" encoding="utf-8"?>
<ds:datastoreItem xmlns:ds="http://schemas.openxmlformats.org/officeDocument/2006/customXml" ds:itemID="{A14DA6F1-1253-4A60-B4F0-A1A4B757D507}">
  <ds:schemaRefs>
    <ds:schemaRef ds:uri="3395c0bb-f108-4f5e-af35-a2c28758faf7"/>
    <ds:schemaRef ds:uri="http://purl.org/dc/elements/1.1/"/>
    <ds:schemaRef ds:uri="http://schemas.microsoft.com/office/2006/metadata/properties"/>
    <ds:schemaRef ds:uri="b2632813-42eb-4b90-8cc0-33edc634059a"/>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Clarity</Template>
  <TotalTime>18386</TotalTime>
  <Words>3286</Words>
  <Application>Microsoft Office PowerPoint</Application>
  <PresentationFormat>On-screen Show (4:3)</PresentationFormat>
  <Paragraphs>380</Paragraphs>
  <Slides>52</Slides>
  <Notes>52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Calibri</vt:lpstr>
      <vt:lpstr>Wingdings</vt:lpstr>
      <vt:lpstr>Clarity</vt:lpstr>
      <vt:lpstr> Welcome to Today’s Webinar  Advanced Transportation and Congestion Management Technologies Deployment (ATCMTD) Program  Date: July 13, 2021 Time: 1:00 PM – 2:30 PM ET </vt:lpstr>
      <vt:lpstr>PowerPoint Presentation</vt:lpstr>
      <vt:lpstr>Web Links</vt:lpstr>
      <vt:lpstr>PowerPoint Presentation</vt:lpstr>
      <vt:lpstr>PowerPoint Presentation</vt:lpstr>
      <vt:lpstr>Advanced transportation and congestion management technologies deployment (Atcmtd) program</vt:lpstr>
      <vt:lpstr>Agenda</vt:lpstr>
      <vt:lpstr>ATCMTD Program</vt:lpstr>
      <vt:lpstr>Program Funding</vt:lpstr>
      <vt:lpstr>Previous Rounds of ATCMTD</vt:lpstr>
      <vt:lpstr>Use of Funds [23 USC 503(c)(4)(E)]</vt:lpstr>
      <vt:lpstr>Eligible Entities [23 USC 503(c)(4)(N)(i)]</vt:lpstr>
      <vt:lpstr>Program Vision (1 of 3)</vt:lpstr>
      <vt:lpstr>Program Vision (2 of 3)</vt:lpstr>
      <vt:lpstr>Program Vision (3 of 3)</vt:lpstr>
      <vt:lpstr>Program Goals (1 of 2)</vt:lpstr>
      <vt:lpstr>Program Goals (2 of 2)</vt:lpstr>
      <vt:lpstr>Program Focus Areas</vt:lpstr>
      <vt:lpstr>APPLICATION PROCESS</vt:lpstr>
      <vt:lpstr>Application Process (1 of 2)</vt:lpstr>
      <vt:lpstr>Application Process (2 of 2)</vt:lpstr>
      <vt:lpstr>ATCMTD Application:  Volume 1 – Technical Application</vt:lpstr>
      <vt:lpstr>Cover Page (1 of 2)</vt:lpstr>
      <vt:lpstr>Cover Page (2 of 2)</vt:lpstr>
      <vt:lpstr>Project Narrative</vt:lpstr>
      <vt:lpstr>Project Description (1 of 3)</vt:lpstr>
      <vt:lpstr>Project Description (2 of 3)</vt:lpstr>
      <vt:lpstr>Project Description (3 of 3)</vt:lpstr>
      <vt:lpstr>Staffing/Team Description</vt:lpstr>
      <vt:lpstr>Management Structure</vt:lpstr>
      <vt:lpstr>Other Information</vt:lpstr>
      <vt:lpstr>ATCMTD Application:  Volume 2 – Budget Application</vt:lpstr>
      <vt:lpstr>Standard Forms (1 of 4)</vt:lpstr>
      <vt:lpstr>Standard Forms (2 of 4)</vt:lpstr>
      <vt:lpstr>Standard Forms (3 of 4)</vt:lpstr>
      <vt:lpstr>ATCMTD Standard Forms (4 of 4) </vt:lpstr>
      <vt:lpstr>Cost Share Information</vt:lpstr>
      <vt:lpstr>Funding/Budget Information</vt:lpstr>
      <vt:lpstr>Organizational Information</vt:lpstr>
      <vt:lpstr>APPLICATION REVIEW PROCESS</vt:lpstr>
      <vt:lpstr>Application Review - Technical Merit Criteria</vt:lpstr>
      <vt:lpstr>Application Review - Staffing Criteria</vt:lpstr>
      <vt:lpstr>Application Review - Cost Criteria</vt:lpstr>
      <vt:lpstr>Application Review - Other Information (continued)</vt:lpstr>
      <vt:lpstr>AWARDS AND REPORTING</vt:lpstr>
      <vt:lpstr>Awards/Reporting</vt:lpstr>
      <vt:lpstr>Reporting - [23 USC 503(c)(4)(F)]</vt:lpstr>
      <vt:lpstr>Award Administration</vt:lpstr>
      <vt:lpstr>Deliverables for Selected Applications</vt:lpstr>
      <vt:lpstr>QUESTIONS</vt:lpstr>
      <vt:lpstr>Questions</vt:lpstr>
      <vt:lpstr>PowerPoint Presentation</vt:lpstr>
    </vt:vector>
  </TitlesOfParts>
  <Company>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provisions in senate bill</dc:title>
  <dc:creator>FHWA</dc:creator>
  <cp:lastModifiedBy>Buck, Ryan (FHWA)</cp:lastModifiedBy>
  <cp:revision>882</cp:revision>
  <cp:lastPrinted>2018-05-10T11:41:26Z</cp:lastPrinted>
  <dcterms:created xsi:type="dcterms:W3CDTF">2015-06-16T17:11:31Z</dcterms:created>
  <dcterms:modified xsi:type="dcterms:W3CDTF">2021-07-16T17:31:21Z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0x010100C2D8F5812B41FC4CB94849778AFFA35D</vt:lpwstr>
  </property>
</Properties>
</file>