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sldIdLst>
    <p:sldId id="273" r:id="rId6"/>
    <p:sldId id="501" r:id="rId7"/>
    <p:sldId id="528" r:id="rId8"/>
    <p:sldId id="529" r:id="rId9"/>
    <p:sldId id="473" r:id="rId10"/>
    <p:sldId id="310" r:id="rId11"/>
    <p:sldId id="497" r:id="rId12"/>
    <p:sldId id="491" r:id="rId13"/>
    <p:sldId id="455" r:id="rId14"/>
    <p:sldId id="522" r:id="rId15"/>
    <p:sldId id="510" r:id="rId16"/>
    <p:sldId id="521" r:id="rId17"/>
    <p:sldId id="511" r:id="rId18"/>
    <p:sldId id="512" r:id="rId19"/>
    <p:sldId id="513" r:id="rId20"/>
    <p:sldId id="524" r:id="rId21"/>
    <p:sldId id="520" r:id="rId22"/>
    <p:sldId id="525" r:id="rId23"/>
    <p:sldId id="519" r:id="rId24"/>
    <p:sldId id="517" r:id="rId25"/>
    <p:sldId id="518" r:id="rId26"/>
    <p:sldId id="516" r:id="rId27"/>
    <p:sldId id="514" r:id="rId28"/>
    <p:sldId id="515" r:id="rId29"/>
    <p:sldId id="503" r:id="rId30"/>
    <p:sldId id="505" r:id="rId31"/>
    <p:sldId id="506" r:id="rId32"/>
    <p:sldId id="533" r:id="rId33"/>
    <p:sldId id="532" r:id="rId34"/>
    <p:sldId id="535" r:id="rId35"/>
    <p:sldId id="534" r:id="rId36"/>
    <p:sldId id="523" r:id="rId37"/>
    <p:sldId id="508" r:id="rId38"/>
    <p:sldId id="509" r:id="rId39"/>
    <p:sldId id="53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Program" id="{D5087D34-9522-4F7A-B78B-E7EF88997BB3}">
          <p14:sldIdLst>
            <p14:sldId id="273"/>
            <p14:sldId id="501"/>
            <p14:sldId id="528"/>
            <p14:sldId id="529"/>
            <p14:sldId id="473"/>
            <p14:sldId id="310"/>
            <p14:sldId id="497"/>
            <p14:sldId id="491"/>
            <p14:sldId id="455"/>
            <p14:sldId id="522"/>
            <p14:sldId id="510"/>
            <p14:sldId id="521"/>
            <p14:sldId id="511"/>
            <p14:sldId id="512"/>
            <p14:sldId id="513"/>
            <p14:sldId id="524"/>
            <p14:sldId id="520"/>
            <p14:sldId id="525"/>
            <p14:sldId id="519"/>
            <p14:sldId id="517"/>
            <p14:sldId id="518"/>
            <p14:sldId id="516"/>
            <p14:sldId id="514"/>
            <p14:sldId id="515"/>
            <p14:sldId id="503"/>
            <p14:sldId id="505"/>
            <p14:sldId id="506"/>
            <p14:sldId id="533"/>
            <p14:sldId id="532"/>
            <p14:sldId id="535"/>
            <p14:sldId id="534"/>
            <p14:sldId id="523"/>
            <p14:sldId id="508"/>
            <p14:sldId id="509"/>
            <p14:sldId id="53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aranjo, Jacqueline (AF/CGM)" initials="N(" lastIdx="4" clrIdx="6">
    <p:extLst>
      <p:ext uri="{19B8F6BF-5375-455C-9EA6-DF929625EA0E}">
        <p15:presenceInfo xmlns:p15="http://schemas.microsoft.com/office/powerpoint/2012/main" userId="S::naranjoj@mcc.gov::065416b2-d30c-430e-aec4-7e14d212f486" providerId="AD"/>
      </p:ext>
    </p:extLst>
  </p:cmAuthor>
  <p:cmAuthor id="1" name="Schultz, Emily D (DPE/POL-TP)" initials="SED(" lastIdx="110" clrIdx="0">
    <p:extLst>
      <p:ext uri="{19B8F6BF-5375-455C-9EA6-DF929625EA0E}">
        <p15:presenceInfo xmlns:p15="http://schemas.microsoft.com/office/powerpoint/2012/main" userId="S::SchultzED@mcc.gov::0c6bcf28-e060-4bcb-b3a8-286b8b64068b" providerId="AD"/>
      </p:ext>
    </p:extLst>
  </p:cmAuthor>
  <p:cmAuthor id="2" name="Cunningham, Bradley J (DPE/EE-EA)" initials="C(" lastIdx="3" clrIdx="1">
    <p:extLst>
      <p:ext uri="{19B8F6BF-5375-455C-9EA6-DF929625EA0E}">
        <p15:presenceInfo xmlns:p15="http://schemas.microsoft.com/office/powerpoint/2012/main" userId="S::cunninghambj@mcc.gov::be4ec3ad-bef6-42da-bd9e-f5a27d2b2e67" providerId="AD"/>
      </p:ext>
    </p:extLst>
  </p:cmAuthor>
  <p:cmAuthor id="3" name="Dobrilovic, Stevan (DCO/SEC-OPS/PSC)" initials="D(" lastIdx="12" clrIdx="2">
    <p:extLst>
      <p:ext uri="{19B8F6BF-5375-455C-9EA6-DF929625EA0E}">
        <p15:presenceInfo xmlns:p15="http://schemas.microsoft.com/office/powerpoint/2012/main" userId="S::dobrilovics@mcc.gov::a888f8ce-ebe8-4333-b382-27c564d4dc9c" providerId="AD"/>
      </p:ext>
    </p:extLst>
  </p:cmAuthor>
  <p:cmAuthor id="4" name="Morgan, Grace P (DPE/POL-TP)" initials="MGP(" lastIdx="13" clrIdx="3">
    <p:extLst>
      <p:ext uri="{19B8F6BF-5375-455C-9EA6-DF929625EA0E}">
        <p15:presenceInfo xmlns:p15="http://schemas.microsoft.com/office/powerpoint/2012/main" userId="S::morgangp@mcc.gov::37be6a8f-35e3-4d43-9b11-065c95474b1f" providerId="AD"/>
      </p:ext>
    </p:extLst>
  </p:cmAuthor>
  <p:cmAuthor id="5" name="Bauer, Jason (DCO/IEPS-FIT)" initials="B(" lastIdx="1" clrIdx="4">
    <p:extLst>
      <p:ext uri="{19B8F6BF-5375-455C-9EA6-DF929625EA0E}">
        <p15:presenceInfo xmlns:p15="http://schemas.microsoft.com/office/powerpoint/2012/main" userId="S::bauerj@mcc.gov::e11601c2-d05e-4b63-a5f8-0295c4e7e5dc" providerId="AD"/>
      </p:ext>
    </p:extLst>
  </p:cmAuthor>
  <p:cmAuthor id="6" name="Franco, Marisa G (DPE/EE-ME)" initials="F(" lastIdx="18" clrIdx="5">
    <p:extLst>
      <p:ext uri="{19B8F6BF-5375-455C-9EA6-DF929625EA0E}">
        <p15:presenceInfo xmlns:p15="http://schemas.microsoft.com/office/powerpoint/2012/main" userId="S::francomg@mcc.gov::49e7fec6-42ac-45aa-baec-c11514008a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133E"/>
    <a:srgbClr val="898989"/>
    <a:srgbClr val="3D7EDB"/>
    <a:srgbClr val="002664"/>
    <a:srgbClr val="DEEBF7"/>
    <a:srgbClr val="275937"/>
    <a:srgbClr val="FECB00"/>
    <a:srgbClr val="3399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37" autoAdjust="0"/>
  </p:normalViewPr>
  <p:slideViewPr>
    <p:cSldViewPr snapToGrid="0">
      <p:cViewPr varScale="1">
        <p:scale>
          <a:sx n="52" d="100"/>
          <a:sy n="52" d="100"/>
        </p:scale>
        <p:origin x="11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7B0C9-FA74-41A0-8554-853084A3660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s-GT"/>
        </a:p>
      </dgm:t>
    </dgm:pt>
    <dgm:pt modelId="{7A535478-95FD-45D1-A752-DF669AB381C0}">
      <dgm:prSet phldrT="[Text]"/>
      <dgm:spPr>
        <a:solidFill>
          <a:srgbClr val="002664"/>
        </a:solidFill>
      </dgm:spPr>
      <dgm:t>
        <a:bodyPr/>
        <a:lstStyle/>
        <a:p>
          <a:pPr>
            <a:buClr>
              <a:srgbClr val="002664"/>
            </a:buClr>
            <a:buAutoNum type="alphaLcPeriod"/>
          </a:pPr>
          <a:r>
            <a:rPr lang="en-US">
              <a:latin typeface="Arial"/>
              <a:ea typeface="SimSun"/>
              <a:cs typeface="Times New Roman"/>
            </a:rPr>
            <a:t>A. Facilitated Governance Reform – ALTIF and FoVEP</a:t>
          </a:r>
        </a:p>
      </dgm:t>
    </dgm:pt>
    <dgm:pt modelId="{66A7D325-A928-4201-A90D-1C3B82CDCABA}" type="parTrans" cxnId="{020FB469-5B36-458A-9A11-462135B93272}">
      <dgm:prSet/>
      <dgm:spPr/>
      <dgm:t>
        <a:bodyPr/>
        <a:lstStyle/>
        <a:p>
          <a:endParaRPr lang="es-GT"/>
        </a:p>
      </dgm:t>
    </dgm:pt>
    <dgm:pt modelId="{8FB50977-D776-4A84-A7C1-408BBE6C8942}" type="sibTrans" cxnId="{020FB469-5B36-458A-9A11-462135B93272}">
      <dgm:prSet/>
      <dgm:spPr>
        <a:ln>
          <a:solidFill>
            <a:srgbClr val="002664"/>
          </a:solidFill>
        </a:ln>
      </dgm:spPr>
      <dgm:t>
        <a:bodyPr/>
        <a:lstStyle/>
        <a:p>
          <a:endParaRPr lang="es-GT"/>
        </a:p>
      </dgm:t>
    </dgm:pt>
    <dgm:pt modelId="{EB37504F-DAE2-4F9C-B2A4-E715BFACD62B}">
      <dgm:prSet phldrT="[Text]"/>
      <dgm:spPr>
        <a:solidFill>
          <a:srgbClr val="BC133E"/>
        </a:solidFill>
      </dgm:spPr>
      <dgm:t>
        <a:bodyPr/>
        <a:lstStyle/>
        <a:p>
          <a:pPr>
            <a:buClr>
              <a:srgbClr val="002664"/>
            </a:buClr>
            <a:buAutoNum type="alphaLcPeriod"/>
          </a:pPr>
          <a:r>
            <a:rPr lang="en-US">
              <a:latin typeface="Arial"/>
              <a:ea typeface="SimSun"/>
              <a:cs typeface="Times New Roman"/>
            </a:rPr>
            <a:t>B. Active Program Monitoring Hub</a:t>
          </a:r>
        </a:p>
      </dgm:t>
    </dgm:pt>
    <dgm:pt modelId="{F9559109-CD36-48BA-8E87-5A3F2F110090}" type="parTrans" cxnId="{A0514F02-84CA-49C0-BD9D-8138EE1415FF}">
      <dgm:prSet/>
      <dgm:spPr/>
      <dgm:t>
        <a:bodyPr/>
        <a:lstStyle/>
        <a:p>
          <a:endParaRPr lang="es-GT"/>
        </a:p>
      </dgm:t>
    </dgm:pt>
    <dgm:pt modelId="{B5735C4F-137F-4ECA-90EF-5DE56865BD0E}" type="sibTrans" cxnId="{A0514F02-84CA-49C0-BD9D-8138EE1415FF}">
      <dgm:prSet/>
      <dgm:spPr>
        <a:ln>
          <a:solidFill>
            <a:srgbClr val="002664"/>
          </a:solidFill>
        </a:ln>
      </dgm:spPr>
      <dgm:t>
        <a:bodyPr/>
        <a:lstStyle/>
        <a:p>
          <a:endParaRPr lang="es-GT"/>
        </a:p>
      </dgm:t>
    </dgm:pt>
    <dgm:pt modelId="{61DB6198-0B62-4ADB-B088-D821C72910FB}">
      <dgm:prSet phldrT="[Text]"/>
      <dgm:spPr>
        <a:solidFill>
          <a:srgbClr val="3D7EDB"/>
        </a:solidFill>
      </dgm:spPr>
      <dgm:t>
        <a:bodyPr/>
        <a:lstStyle/>
        <a:p>
          <a:pPr>
            <a:buClr>
              <a:srgbClr val="002664"/>
            </a:buClr>
            <a:buAutoNum type="alphaLcPeriod"/>
          </a:pPr>
          <a:r>
            <a:rPr lang="en-US">
              <a:latin typeface="Arial"/>
              <a:ea typeface="SimSun"/>
              <a:cs typeface="Times New Roman"/>
            </a:rPr>
            <a:t>C. Communications</a:t>
          </a:r>
        </a:p>
      </dgm:t>
    </dgm:pt>
    <dgm:pt modelId="{201A9136-FA17-4CD4-9623-772BB7BD0C10}" type="parTrans" cxnId="{0702D1E6-B796-4E96-B5F6-1C8B9141FB48}">
      <dgm:prSet/>
      <dgm:spPr/>
      <dgm:t>
        <a:bodyPr/>
        <a:lstStyle/>
        <a:p>
          <a:endParaRPr lang="es-GT"/>
        </a:p>
      </dgm:t>
    </dgm:pt>
    <dgm:pt modelId="{C7E039DB-CDFE-485B-BAB1-73768F0FB21F}" type="sibTrans" cxnId="{0702D1E6-B796-4E96-B5F6-1C8B9141FB48}">
      <dgm:prSet/>
      <dgm:spPr>
        <a:ln>
          <a:solidFill>
            <a:srgbClr val="002664"/>
          </a:solidFill>
        </a:ln>
      </dgm:spPr>
      <dgm:t>
        <a:bodyPr/>
        <a:lstStyle/>
        <a:p>
          <a:endParaRPr lang="es-GT"/>
        </a:p>
      </dgm:t>
    </dgm:pt>
    <dgm:pt modelId="{24CFE7A1-991A-42BF-9120-C71E92D19E0C}">
      <dgm:prSet phldrT="[Text]"/>
      <dgm:spPr>
        <a:solidFill>
          <a:srgbClr val="898989"/>
        </a:solidFill>
      </dgm:spPr>
      <dgm:t>
        <a:bodyPr/>
        <a:lstStyle/>
        <a:p>
          <a:pPr>
            <a:buClr>
              <a:srgbClr val="002664"/>
            </a:buClr>
            <a:buAutoNum type="alphaLcPeriod"/>
          </a:pPr>
          <a:r>
            <a:rPr lang="en-US">
              <a:latin typeface="Arial"/>
              <a:ea typeface="SimSun"/>
              <a:cs typeface="Times New Roman"/>
            </a:rPr>
            <a:t>D. Administrative Support</a:t>
          </a:r>
          <a:endParaRPr lang="es-GT"/>
        </a:p>
      </dgm:t>
    </dgm:pt>
    <dgm:pt modelId="{8D51B973-9C3E-4979-A1DD-4B1E789CFFD3}" type="parTrans" cxnId="{E96780D2-8DF4-4587-B1BA-E81AB4BE84CC}">
      <dgm:prSet/>
      <dgm:spPr/>
      <dgm:t>
        <a:bodyPr/>
        <a:lstStyle/>
        <a:p>
          <a:endParaRPr lang="es-GT"/>
        </a:p>
      </dgm:t>
    </dgm:pt>
    <dgm:pt modelId="{E3C82EA8-0C0E-4A8D-A895-E9E8761F8B74}" type="sibTrans" cxnId="{E96780D2-8DF4-4587-B1BA-E81AB4BE84CC}">
      <dgm:prSet/>
      <dgm:spPr>
        <a:ln>
          <a:solidFill>
            <a:srgbClr val="002664"/>
          </a:solidFill>
        </a:ln>
      </dgm:spPr>
      <dgm:t>
        <a:bodyPr/>
        <a:lstStyle/>
        <a:p>
          <a:endParaRPr lang="es-GT"/>
        </a:p>
      </dgm:t>
    </dgm:pt>
    <dgm:pt modelId="{E78F0101-4D1A-41A8-95DB-5755E93F6035}" type="pres">
      <dgm:prSet presAssocID="{3B87B0C9-FA74-41A0-8554-853084A36600}" presName="cycle" presStyleCnt="0">
        <dgm:presLayoutVars>
          <dgm:dir/>
          <dgm:resizeHandles val="exact"/>
        </dgm:presLayoutVars>
      </dgm:prSet>
      <dgm:spPr/>
    </dgm:pt>
    <dgm:pt modelId="{694D8CE6-B917-424B-B990-BC2A00C4002F}" type="pres">
      <dgm:prSet presAssocID="{7A535478-95FD-45D1-A752-DF669AB381C0}" presName="node" presStyleLbl="node1" presStyleIdx="0" presStyleCnt="4" custScaleX="186888">
        <dgm:presLayoutVars>
          <dgm:bulletEnabled val="1"/>
        </dgm:presLayoutVars>
      </dgm:prSet>
      <dgm:spPr/>
    </dgm:pt>
    <dgm:pt modelId="{45BDFCF7-382D-43CE-BC76-563B8FD15B1A}" type="pres">
      <dgm:prSet presAssocID="{7A535478-95FD-45D1-A752-DF669AB381C0}" presName="spNode" presStyleCnt="0"/>
      <dgm:spPr/>
    </dgm:pt>
    <dgm:pt modelId="{EA64149B-6304-4A6E-84FC-31D3452244FD}" type="pres">
      <dgm:prSet presAssocID="{8FB50977-D776-4A84-A7C1-408BBE6C8942}" presName="sibTrans" presStyleLbl="sibTrans1D1" presStyleIdx="0" presStyleCnt="4"/>
      <dgm:spPr/>
    </dgm:pt>
    <dgm:pt modelId="{266CD716-5568-4B69-9E08-195EC19B37C3}" type="pres">
      <dgm:prSet presAssocID="{EB37504F-DAE2-4F9C-B2A4-E715BFACD62B}" presName="node" presStyleLbl="node1" presStyleIdx="1" presStyleCnt="4" custScaleX="186888" custRadScaleRad="173816" custRadScaleInc="-415">
        <dgm:presLayoutVars>
          <dgm:bulletEnabled val="1"/>
        </dgm:presLayoutVars>
      </dgm:prSet>
      <dgm:spPr/>
    </dgm:pt>
    <dgm:pt modelId="{CD070881-0CC9-4490-BF1C-F728290CB9C6}" type="pres">
      <dgm:prSet presAssocID="{EB37504F-DAE2-4F9C-B2A4-E715BFACD62B}" presName="spNode" presStyleCnt="0"/>
      <dgm:spPr/>
    </dgm:pt>
    <dgm:pt modelId="{220B8513-780B-488B-B57F-F2A661CCE806}" type="pres">
      <dgm:prSet presAssocID="{B5735C4F-137F-4ECA-90EF-5DE56865BD0E}" presName="sibTrans" presStyleLbl="sibTrans1D1" presStyleIdx="1" presStyleCnt="4"/>
      <dgm:spPr/>
    </dgm:pt>
    <dgm:pt modelId="{D2B9CCE4-78F7-4B5F-8049-0C1060C323DE}" type="pres">
      <dgm:prSet presAssocID="{61DB6198-0B62-4ADB-B088-D821C72910FB}" presName="node" presStyleLbl="node1" presStyleIdx="2" presStyleCnt="4" custScaleX="186888">
        <dgm:presLayoutVars>
          <dgm:bulletEnabled val="1"/>
        </dgm:presLayoutVars>
      </dgm:prSet>
      <dgm:spPr/>
    </dgm:pt>
    <dgm:pt modelId="{ED7A180A-9AF7-42CE-B837-DDD51B90D965}" type="pres">
      <dgm:prSet presAssocID="{61DB6198-0B62-4ADB-B088-D821C72910FB}" presName="spNode" presStyleCnt="0"/>
      <dgm:spPr/>
    </dgm:pt>
    <dgm:pt modelId="{8EDFCCA4-6604-44B2-B4DE-C5801E98EDDD}" type="pres">
      <dgm:prSet presAssocID="{C7E039DB-CDFE-485B-BAB1-73768F0FB21F}" presName="sibTrans" presStyleLbl="sibTrans1D1" presStyleIdx="2" presStyleCnt="4"/>
      <dgm:spPr/>
    </dgm:pt>
    <dgm:pt modelId="{BA2D4466-8775-42EF-9B5A-4F9454193B9C}" type="pres">
      <dgm:prSet presAssocID="{24CFE7A1-991A-42BF-9120-C71E92D19E0C}" presName="node" presStyleLbl="node1" presStyleIdx="3" presStyleCnt="4" custScaleX="186888" custRadScaleRad="177148">
        <dgm:presLayoutVars>
          <dgm:bulletEnabled val="1"/>
        </dgm:presLayoutVars>
      </dgm:prSet>
      <dgm:spPr/>
    </dgm:pt>
    <dgm:pt modelId="{9B39838C-4003-42FF-B008-AAE68B664882}" type="pres">
      <dgm:prSet presAssocID="{24CFE7A1-991A-42BF-9120-C71E92D19E0C}" presName="spNode" presStyleCnt="0"/>
      <dgm:spPr/>
    </dgm:pt>
    <dgm:pt modelId="{8B43889F-B04B-42D5-A1A3-EE21B32A43E6}" type="pres">
      <dgm:prSet presAssocID="{E3C82EA8-0C0E-4A8D-A895-E9E8761F8B74}" presName="sibTrans" presStyleLbl="sibTrans1D1" presStyleIdx="3" presStyleCnt="4"/>
      <dgm:spPr/>
    </dgm:pt>
  </dgm:ptLst>
  <dgm:cxnLst>
    <dgm:cxn modelId="{A0514F02-84CA-49C0-BD9D-8138EE1415FF}" srcId="{3B87B0C9-FA74-41A0-8554-853084A36600}" destId="{EB37504F-DAE2-4F9C-B2A4-E715BFACD62B}" srcOrd="1" destOrd="0" parTransId="{F9559109-CD36-48BA-8E87-5A3F2F110090}" sibTransId="{B5735C4F-137F-4ECA-90EF-5DE56865BD0E}"/>
    <dgm:cxn modelId="{CB9BA711-F8C8-461F-BBD2-1574D085B1BA}" type="presOf" srcId="{EB37504F-DAE2-4F9C-B2A4-E715BFACD62B}" destId="{266CD716-5568-4B69-9E08-195EC19B37C3}" srcOrd="0" destOrd="0" presId="urn:microsoft.com/office/officeart/2005/8/layout/cycle6"/>
    <dgm:cxn modelId="{B5373312-F65F-4B9C-AA9F-39A838AF1BCC}" type="presOf" srcId="{C7E039DB-CDFE-485B-BAB1-73768F0FB21F}" destId="{8EDFCCA4-6604-44B2-B4DE-C5801E98EDDD}" srcOrd="0" destOrd="0" presId="urn:microsoft.com/office/officeart/2005/8/layout/cycle6"/>
    <dgm:cxn modelId="{EFA41F18-1A7A-45CA-8014-A0E4DBF39BD8}" type="presOf" srcId="{24CFE7A1-991A-42BF-9120-C71E92D19E0C}" destId="{BA2D4466-8775-42EF-9B5A-4F9454193B9C}" srcOrd="0" destOrd="0" presId="urn:microsoft.com/office/officeart/2005/8/layout/cycle6"/>
    <dgm:cxn modelId="{260E1E32-8789-43DE-97D1-09612D7CC836}" type="presOf" srcId="{7A535478-95FD-45D1-A752-DF669AB381C0}" destId="{694D8CE6-B917-424B-B990-BC2A00C4002F}" srcOrd="0" destOrd="0" presId="urn:microsoft.com/office/officeart/2005/8/layout/cycle6"/>
    <dgm:cxn modelId="{FFC9E744-F476-47B4-BE60-8A00BB4DA7CD}" type="presOf" srcId="{61DB6198-0B62-4ADB-B088-D821C72910FB}" destId="{D2B9CCE4-78F7-4B5F-8049-0C1060C323DE}" srcOrd="0" destOrd="0" presId="urn:microsoft.com/office/officeart/2005/8/layout/cycle6"/>
    <dgm:cxn modelId="{020FB469-5B36-458A-9A11-462135B93272}" srcId="{3B87B0C9-FA74-41A0-8554-853084A36600}" destId="{7A535478-95FD-45D1-A752-DF669AB381C0}" srcOrd="0" destOrd="0" parTransId="{66A7D325-A928-4201-A90D-1C3B82CDCABA}" sibTransId="{8FB50977-D776-4A84-A7C1-408BBE6C8942}"/>
    <dgm:cxn modelId="{97D45E82-6DBF-4115-B581-7572424D2A2D}" type="presOf" srcId="{B5735C4F-137F-4ECA-90EF-5DE56865BD0E}" destId="{220B8513-780B-488B-B57F-F2A661CCE806}" srcOrd="0" destOrd="0" presId="urn:microsoft.com/office/officeart/2005/8/layout/cycle6"/>
    <dgm:cxn modelId="{94854293-2FBA-4194-9D68-C283687D4406}" type="presOf" srcId="{E3C82EA8-0C0E-4A8D-A895-E9E8761F8B74}" destId="{8B43889F-B04B-42D5-A1A3-EE21B32A43E6}" srcOrd="0" destOrd="0" presId="urn:microsoft.com/office/officeart/2005/8/layout/cycle6"/>
    <dgm:cxn modelId="{3B0BB6AB-BC34-4EC1-96BB-D702E09A5E05}" type="presOf" srcId="{3B87B0C9-FA74-41A0-8554-853084A36600}" destId="{E78F0101-4D1A-41A8-95DB-5755E93F6035}" srcOrd="0" destOrd="0" presId="urn:microsoft.com/office/officeart/2005/8/layout/cycle6"/>
    <dgm:cxn modelId="{446A49C9-8EDE-4236-9F12-E20DE103F285}" type="presOf" srcId="{8FB50977-D776-4A84-A7C1-408BBE6C8942}" destId="{EA64149B-6304-4A6E-84FC-31D3452244FD}" srcOrd="0" destOrd="0" presId="urn:microsoft.com/office/officeart/2005/8/layout/cycle6"/>
    <dgm:cxn modelId="{E96780D2-8DF4-4587-B1BA-E81AB4BE84CC}" srcId="{3B87B0C9-FA74-41A0-8554-853084A36600}" destId="{24CFE7A1-991A-42BF-9120-C71E92D19E0C}" srcOrd="3" destOrd="0" parTransId="{8D51B973-9C3E-4979-A1DD-4B1E789CFFD3}" sibTransId="{E3C82EA8-0C0E-4A8D-A895-E9E8761F8B74}"/>
    <dgm:cxn modelId="{0702D1E6-B796-4E96-B5F6-1C8B9141FB48}" srcId="{3B87B0C9-FA74-41A0-8554-853084A36600}" destId="{61DB6198-0B62-4ADB-B088-D821C72910FB}" srcOrd="2" destOrd="0" parTransId="{201A9136-FA17-4CD4-9623-772BB7BD0C10}" sibTransId="{C7E039DB-CDFE-485B-BAB1-73768F0FB21F}"/>
    <dgm:cxn modelId="{ACC24CC0-381F-43F0-A4ED-A24D4A8FC481}" type="presParOf" srcId="{E78F0101-4D1A-41A8-95DB-5755E93F6035}" destId="{694D8CE6-B917-424B-B990-BC2A00C4002F}" srcOrd="0" destOrd="0" presId="urn:microsoft.com/office/officeart/2005/8/layout/cycle6"/>
    <dgm:cxn modelId="{983EA3D6-5813-4C8B-9BA4-92F498C25062}" type="presParOf" srcId="{E78F0101-4D1A-41A8-95DB-5755E93F6035}" destId="{45BDFCF7-382D-43CE-BC76-563B8FD15B1A}" srcOrd="1" destOrd="0" presId="urn:microsoft.com/office/officeart/2005/8/layout/cycle6"/>
    <dgm:cxn modelId="{C695A4E2-F44A-4B0A-BE18-CA63A3D75E2E}" type="presParOf" srcId="{E78F0101-4D1A-41A8-95DB-5755E93F6035}" destId="{EA64149B-6304-4A6E-84FC-31D3452244FD}" srcOrd="2" destOrd="0" presId="urn:microsoft.com/office/officeart/2005/8/layout/cycle6"/>
    <dgm:cxn modelId="{1BE782A5-1074-4EBE-BB06-0D5D73B523E6}" type="presParOf" srcId="{E78F0101-4D1A-41A8-95DB-5755E93F6035}" destId="{266CD716-5568-4B69-9E08-195EC19B37C3}" srcOrd="3" destOrd="0" presId="urn:microsoft.com/office/officeart/2005/8/layout/cycle6"/>
    <dgm:cxn modelId="{935E5606-A661-4116-9950-7981BA76D60E}" type="presParOf" srcId="{E78F0101-4D1A-41A8-95DB-5755E93F6035}" destId="{CD070881-0CC9-4490-BF1C-F728290CB9C6}" srcOrd="4" destOrd="0" presId="urn:microsoft.com/office/officeart/2005/8/layout/cycle6"/>
    <dgm:cxn modelId="{E1BE0E08-1D1B-4541-9834-1396DAED608F}" type="presParOf" srcId="{E78F0101-4D1A-41A8-95DB-5755E93F6035}" destId="{220B8513-780B-488B-B57F-F2A661CCE806}" srcOrd="5" destOrd="0" presId="urn:microsoft.com/office/officeart/2005/8/layout/cycle6"/>
    <dgm:cxn modelId="{0F19460A-1BD8-4942-AD3A-471D30584792}" type="presParOf" srcId="{E78F0101-4D1A-41A8-95DB-5755E93F6035}" destId="{D2B9CCE4-78F7-4B5F-8049-0C1060C323DE}" srcOrd="6" destOrd="0" presId="urn:microsoft.com/office/officeart/2005/8/layout/cycle6"/>
    <dgm:cxn modelId="{6BE4AA5D-7AD5-4CE7-A954-D312F73D942A}" type="presParOf" srcId="{E78F0101-4D1A-41A8-95DB-5755E93F6035}" destId="{ED7A180A-9AF7-42CE-B837-DDD51B90D965}" srcOrd="7" destOrd="0" presId="urn:microsoft.com/office/officeart/2005/8/layout/cycle6"/>
    <dgm:cxn modelId="{31C202DF-3DDA-4270-9CFC-D6BD275D0285}" type="presParOf" srcId="{E78F0101-4D1A-41A8-95DB-5755E93F6035}" destId="{8EDFCCA4-6604-44B2-B4DE-C5801E98EDDD}" srcOrd="8" destOrd="0" presId="urn:microsoft.com/office/officeart/2005/8/layout/cycle6"/>
    <dgm:cxn modelId="{08A74DDF-427F-4038-A9FC-9A1E8A74A5E8}" type="presParOf" srcId="{E78F0101-4D1A-41A8-95DB-5755E93F6035}" destId="{BA2D4466-8775-42EF-9B5A-4F9454193B9C}" srcOrd="9" destOrd="0" presId="urn:microsoft.com/office/officeart/2005/8/layout/cycle6"/>
    <dgm:cxn modelId="{9F3D5CEF-31C0-4E37-A1B3-6CFD6A0649AE}" type="presParOf" srcId="{E78F0101-4D1A-41A8-95DB-5755E93F6035}" destId="{9B39838C-4003-42FF-B008-AAE68B664882}" srcOrd="10" destOrd="0" presId="urn:microsoft.com/office/officeart/2005/8/layout/cycle6"/>
    <dgm:cxn modelId="{07B89011-F8DA-4EBC-AFA6-44B835C1CD8D}" type="presParOf" srcId="{E78F0101-4D1A-41A8-95DB-5755E93F6035}" destId="{8B43889F-B04B-42D5-A1A3-EE21B32A43E6}"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82D97-972E-4FC3-8AF8-0607821B1272}" type="doc">
      <dgm:prSet loTypeId="urn:microsoft.com/office/officeart/2005/8/layout/process1" loCatId="process" qsTypeId="urn:microsoft.com/office/officeart/2005/8/quickstyle/simple1" qsCatId="simple" csTypeId="urn:microsoft.com/office/officeart/2005/8/colors/accent1_2" csCatId="accent1" phldr="1"/>
      <dgm:spPr/>
    </dgm:pt>
    <dgm:pt modelId="{79087016-975C-48D4-944D-A74E74E4AAD1}">
      <dgm:prSet phldrT="[Text]" custT="1"/>
      <dgm:spPr/>
      <dgm:t>
        <a:bodyPr/>
        <a:lstStyle/>
        <a:p>
          <a:r>
            <a:rPr lang="en-US" sz="2000" b="1"/>
            <a:t>Early/Mid-May 2021</a:t>
          </a:r>
        </a:p>
        <a:p>
          <a:r>
            <a:rPr lang="en-US" sz="2000"/>
            <a:t>Solicitation Issued</a:t>
          </a:r>
        </a:p>
      </dgm:t>
    </dgm:pt>
    <dgm:pt modelId="{42716FA4-42F9-4E21-B182-FC07F45D1F6F}" type="parTrans" cxnId="{B870C48D-0100-4B86-B1C8-2DDF4E6ED699}">
      <dgm:prSet/>
      <dgm:spPr/>
      <dgm:t>
        <a:bodyPr/>
        <a:lstStyle/>
        <a:p>
          <a:endParaRPr lang="en-US"/>
        </a:p>
      </dgm:t>
    </dgm:pt>
    <dgm:pt modelId="{70BA8F9A-D64A-428E-9941-B48928A18D26}" type="sibTrans" cxnId="{B870C48D-0100-4B86-B1C8-2DDF4E6ED699}">
      <dgm:prSet/>
      <dgm:spPr/>
      <dgm:t>
        <a:bodyPr/>
        <a:lstStyle/>
        <a:p>
          <a:endParaRPr lang="en-US"/>
        </a:p>
      </dgm:t>
    </dgm:pt>
    <dgm:pt modelId="{023685A4-03F6-473F-8B5F-90785E6B48ED}">
      <dgm:prSet phldrT="[Text]" custT="1"/>
      <dgm:spPr/>
      <dgm:t>
        <a:bodyPr/>
        <a:lstStyle/>
        <a:p>
          <a:r>
            <a:rPr lang="en-US" sz="2000" b="1"/>
            <a:t>Late May/Early June 2021</a:t>
          </a:r>
        </a:p>
        <a:p>
          <a:r>
            <a:rPr lang="en-US" sz="2000" b="0"/>
            <a:t>Pre-Submission Conference</a:t>
          </a:r>
        </a:p>
      </dgm:t>
    </dgm:pt>
    <dgm:pt modelId="{35A4BC97-AF59-4B93-903F-DF0336B94628}" type="parTrans" cxnId="{B37A9636-181C-49B1-A900-795A90A0E361}">
      <dgm:prSet/>
      <dgm:spPr/>
      <dgm:t>
        <a:bodyPr/>
        <a:lstStyle/>
        <a:p>
          <a:endParaRPr lang="en-US"/>
        </a:p>
      </dgm:t>
    </dgm:pt>
    <dgm:pt modelId="{B86C57A3-5AC8-4D0E-99FE-BFFC7DADCC22}" type="sibTrans" cxnId="{B37A9636-181C-49B1-A900-795A90A0E361}">
      <dgm:prSet/>
      <dgm:spPr/>
      <dgm:t>
        <a:bodyPr/>
        <a:lstStyle/>
        <a:p>
          <a:endParaRPr lang="en-US"/>
        </a:p>
      </dgm:t>
    </dgm:pt>
    <dgm:pt modelId="{6EE82995-57C5-402E-81C2-4582A9B2A99D}">
      <dgm:prSet phldrT="[Text]" custT="1"/>
      <dgm:spPr/>
      <dgm:t>
        <a:bodyPr/>
        <a:lstStyle/>
        <a:p>
          <a:r>
            <a:rPr lang="en-US" sz="2000" b="1"/>
            <a:t>Early/Mid-June 2021</a:t>
          </a:r>
        </a:p>
        <a:p>
          <a:r>
            <a:rPr lang="en-US" sz="2000" b="0"/>
            <a:t>Quotations Due</a:t>
          </a:r>
        </a:p>
      </dgm:t>
    </dgm:pt>
    <dgm:pt modelId="{EF9F033D-7844-4073-AF13-952A2B09ED82}" type="parTrans" cxnId="{F484C7D3-32D9-4D2F-BC18-F9CFE3D95E9A}">
      <dgm:prSet/>
      <dgm:spPr/>
      <dgm:t>
        <a:bodyPr/>
        <a:lstStyle/>
        <a:p>
          <a:endParaRPr lang="en-US"/>
        </a:p>
      </dgm:t>
    </dgm:pt>
    <dgm:pt modelId="{409A83B9-A166-4170-AF58-6BA1070879CE}" type="sibTrans" cxnId="{F484C7D3-32D9-4D2F-BC18-F9CFE3D95E9A}">
      <dgm:prSet/>
      <dgm:spPr/>
      <dgm:t>
        <a:bodyPr/>
        <a:lstStyle/>
        <a:p>
          <a:endParaRPr lang="en-US"/>
        </a:p>
      </dgm:t>
    </dgm:pt>
    <dgm:pt modelId="{B231B871-DD67-46E0-B200-A2DE9459462F}">
      <dgm:prSet custT="1"/>
      <dgm:spPr/>
      <dgm:t>
        <a:bodyPr/>
        <a:lstStyle/>
        <a:p>
          <a:r>
            <a:rPr lang="en-US" sz="2000" b="1"/>
            <a:t>June – Early Sept 2021</a:t>
          </a:r>
        </a:p>
        <a:p>
          <a:r>
            <a:rPr lang="en-US" sz="2000" b="0"/>
            <a:t>Tech/Price Evaluations</a:t>
          </a:r>
        </a:p>
      </dgm:t>
    </dgm:pt>
    <dgm:pt modelId="{79E7AA06-F03F-4747-A725-F44D45C8FE3E}" type="parTrans" cxnId="{AB5A5370-F6E1-4E0B-9C16-FD73661235CA}">
      <dgm:prSet/>
      <dgm:spPr/>
      <dgm:t>
        <a:bodyPr/>
        <a:lstStyle/>
        <a:p>
          <a:endParaRPr lang="en-US"/>
        </a:p>
      </dgm:t>
    </dgm:pt>
    <dgm:pt modelId="{6986267F-7EFE-463E-B4A7-0C0194332924}" type="sibTrans" cxnId="{AB5A5370-F6E1-4E0B-9C16-FD73661235CA}">
      <dgm:prSet/>
      <dgm:spPr/>
      <dgm:t>
        <a:bodyPr/>
        <a:lstStyle/>
        <a:p>
          <a:endParaRPr lang="en-US"/>
        </a:p>
      </dgm:t>
    </dgm:pt>
    <dgm:pt modelId="{B093F0B4-ABF2-4412-9DF9-84BE9EC5F68B}">
      <dgm:prSet custT="1"/>
      <dgm:spPr/>
      <dgm:t>
        <a:bodyPr/>
        <a:lstStyle/>
        <a:p>
          <a:r>
            <a:rPr lang="en-US" sz="2000" b="1"/>
            <a:t>Sept 2021</a:t>
          </a:r>
        </a:p>
        <a:p>
          <a:r>
            <a:rPr lang="en-US" sz="2000" b="0"/>
            <a:t>Contract Award</a:t>
          </a:r>
        </a:p>
      </dgm:t>
    </dgm:pt>
    <dgm:pt modelId="{A13D4FC2-C500-42B1-AAF5-F837CB09A718}" type="parTrans" cxnId="{8CA616B9-9DAE-47E0-8C39-EE1F64D97823}">
      <dgm:prSet/>
      <dgm:spPr/>
      <dgm:t>
        <a:bodyPr/>
        <a:lstStyle/>
        <a:p>
          <a:endParaRPr lang="en-US"/>
        </a:p>
      </dgm:t>
    </dgm:pt>
    <dgm:pt modelId="{562B9154-7226-4CDD-8BED-AA3EE0348D2B}" type="sibTrans" cxnId="{8CA616B9-9DAE-47E0-8C39-EE1F64D97823}">
      <dgm:prSet/>
      <dgm:spPr/>
      <dgm:t>
        <a:bodyPr/>
        <a:lstStyle/>
        <a:p>
          <a:endParaRPr lang="en-US"/>
        </a:p>
      </dgm:t>
    </dgm:pt>
    <dgm:pt modelId="{6DDC5182-C417-4087-A8FA-E01EE5E94F74}" type="pres">
      <dgm:prSet presAssocID="{5CE82D97-972E-4FC3-8AF8-0607821B1272}" presName="Name0" presStyleCnt="0">
        <dgm:presLayoutVars>
          <dgm:dir/>
          <dgm:resizeHandles val="exact"/>
        </dgm:presLayoutVars>
      </dgm:prSet>
      <dgm:spPr/>
    </dgm:pt>
    <dgm:pt modelId="{8BBAE5F4-C197-4DF3-927A-4479AFA789CC}" type="pres">
      <dgm:prSet presAssocID="{79087016-975C-48D4-944D-A74E74E4AAD1}" presName="node" presStyleLbl="node1" presStyleIdx="0" presStyleCnt="5">
        <dgm:presLayoutVars>
          <dgm:bulletEnabled val="1"/>
        </dgm:presLayoutVars>
      </dgm:prSet>
      <dgm:spPr/>
    </dgm:pt>
    <dgm:pt modelId="{26CEDE52-F98A-4C53-97DC-94DEBAB38335}" type="pres">
      <dgm:prSet presAssocID="{70BA8F9A-D64A-428E-9941-B48928A18D26}" presName="sibTrans" presStyleLbl="sibTrans2D1" presStyleIdx="0" presStyleCnt="4"/>
      <dgm:spPr/>
    </dgm:pt>
    <dgm:pt modelId="{14D9F7A8-774C-4EDB-B704-9761906423C6}" type="pres">
      <dgm:prSet presAssocID="{70BA8F9A-D64A-428E-9941-B48928A18D26}" presName="connectorText" presStyleLbl="sibTrans2D1" presStyleIdx="0" presStyleCnt="4"/>
      <dgm:spPr/>
    </dgm:pt>
    <dgm:pt modelId="{87490ECA-8A74-4EAD-9E84-7164709FD8C0}" type="pres">
      <dgm:prSet presAssocID="{023685A4-03F6-473F-8B5F-90785E6B48ED}" presName="node" presStyleLbl="node1" presStyleIdx="1" presStyleCnt="5" custScaleX="114536">
        <dgm:presLayoutVars>
          <dgm:bulletEnabled val="1"/>
        </dgm:presLayoutVars>
      </dgm:prSet>
      <dgm:spPr/>
    </dgm:pt>
    <dgm:pt modelId="{154CB5EF-3A9E-45E6-91CF-15FD5AB4FD3A}" type="pres">
      <dgm:prSet presAssocID="{B86C57A3-5AC8-4D0E-99FE-BFFC7DADCC22}" presName="sibTrans" presStyleLbl="sibTrans2D1" presStyleIdx="1" presStyleCnt="4"/>
      <dgm:spPr/>
    </dgm:pt>
    <dgm:pt modelId="{4E1DBC44-1AEF-4A31-BF15-15151A834956}" type="pres">
      <dgm:prSet presAssocID="{B86C57A3-5AC8-4D0E-99FE-BFFC7DADCC22}" presName="connectorText" presStyleLbl="sibTrans2D1" presStyleIdx="1" presStyleCnt="4"/>
      <dgm:spPr/>
    </dgm:pt>
    <dgm:pt modelId="{FBE82237-F95A-4F31-8338-EC84A03C987A}" type="pres">
      <dgm:prSet presAssocID="{6EE82995-57C5-402E-81C2-4582A9B2A99D}" presName="node" presStyleLbl="node1" presStyleIdx="2" presStyleCnt="5">
        <dgm:presLayoutVars>
          <dgm:bulletEnabled val="1"/>
        </dgm:presLayoutVars>
      </dgm:prSet>
      <dgm:spPr/>
    </dgm:pt>
    <dgm:pt modelId="{4D7F139D-C51B-42D6-A16D-6C90EA91D58C}" type="pres">
      <dgm:prSet presAssocID="{409A83B9-A166-4170-AF58-6BA1070879CE}" presName="sibTrans" presStyleLbl="sibTrans2D1" presStyleIdx="2" presStyleCnt="4"/>
      <dgm:spPr/>
    </dgm:pt>
    <dgm:pt modelId="{04778C32-7E59-4E2E-8C20-9251DA518BCA}" type="pres">
      <dgm:prSet presAssocID="{409A83B9-A166-4170-AF58-6BA1070879CE}" presName="connectorText" presStyleLbl="sibTrans2D1" presStyleIdx="2" presStyleCnt="4"/>
      <dgm:spPr/>
    </dgm:pt>
    <dgm:pt modelId="{1E0AD6D9-742C-4834-9939-9D7777E3667E}" type="pres">
      <dgm:prSet presAssocID="{B231B871-DD67-46E0-B200-A2DE9459462F}" presName="node" presStyleLbl="node1" presStyleIdx="3" presStyleCnt="5">
        <dgm:presLayoutVars>
          <dgm:bulletEnabled val="1"/>
        </dgm:presLayoutVars>
      </dgm:prSet>
      <dgm:spPr/>
    </dgm:pt>
    <dgm:pt modelId="{89FAB6AF-DC0F-4C5F-A578-F5E7D3A4A36C}" type="pres">
      <dgm:prSet presAssocID="{6986267F-7EFE-463E-B4A7-0C0194332924}" presName="sibTrans" presStyleLbl="sibTrans2D1" presStyleIdx="3" presStyleCnt="4"/>
      <dgm:spPr/>
    </dgm:pt>
    <dgm:pt modelId="{930994CB-4045-46A1-9D83-476A66B07028}" type="pres">
      <dgm:prSet presAssocID="{6986267F-7EFE-463E-B4A7-0C0194332924}" presName="connectorText" presStyleLbl="sibTrans2D1" presStyleIdx="3" presStyleCnt="4"/>
      <dgm:spPr/>
    </dgm:pt>
    <dgm:pt modelId="{D7128AAA-3C9A-4688-B3C1-98240B600791}" type="pres">
      <dgm:prSet presAssocID="{B093F0B4-ABF2-4412-9DF9-84BE9EC5F68B}" presName="node" presStyleLbl="node1" presStyleIdx="4" presStyleCnt="5">
        <dgm:presLayoutVars>
          <dgm:bulletEnabled val="1"/>
        </dgm:presLayoutVars>
      </dgm:prSet>
      <dgm:spPr/>
    </dgm:pt>
  </dgm:ptLst>
  <dgm:cxnLst>
    <dgm:cxn modelId="{1F9B1815-2C86-4288-985A-571AC5FA8074}" type="presOf" srcId="{023685A4-03F6-473F-8B5F-90785E6B48ED}" destId="{87490ECA-8A74-4EAD-9E84-7164709FD8C0}" srcOrd="0" destOrd="0" presId="urn:microsoft.com/office/officeart/2005/8/layout/process1"/>
    <dgm:cxn modelId="{CEF8F118-A65D-4CB6-A5E4-F9BD456B4F1F}" type="presOf" srcId="{6986267F-7EFE-463E-B4A7-0C0194332924}" destId="{89FAB6AF-DC0F-4C5F-A578-F5E7D3A4A36C}" srcOrd="0" destOrd="0" presId="urn:microsoft.com/office/officeart/2005/8/layout/process1"/>
    <dgm:cxn modelId="{78A1521D-350F-4EA8-9235-6803BBF52900}" type="presOf" srcId="{6EE82995-57C5-402E-81C2-4582A9B2A99D}" destId="{FBE82237-F95A-4F31-8338-EC84A03C987A}" srcOrd="0" destOrd="0" presId="urn:microsoft.com/office/officeart/2005/8/layout/process1"/>
    <dgm:cxn modelId="{9006EB30-35EE-4063-B386-21BECEA9901A}" type="presOf" srcId="{B231B871-DD67-46E0-B200-A2DE9459462F}" destId="{1E0AD6D9-742C-4834-9939-9D7777E3667E}" srcOrd="0" destOrd="0" presId="urn:microsoft.com/office/officeart/2005/8/layout/process1"/>
    <dgm:cxn modelId="{B37A9636-181C-49B1-A900-795A90A0E361}" srcId="{5CE82D97-972E-4FC3-8AF8-0607821B1272}" destId="{023685A4-03F6-473F-8B5F-90785E6B48ED}" srcOrd="1" destOrd="0" parTransId="{35A4BC97-AF59-4B93-903F-DF0336B94628}" sibTransId="{B86C57A3-5AC8-4D0E-99FE-BFFC7DADCC22}"/>
    <dgm:cxn modelId="{AB5A5370-F6E1-4E0B-9C16-FD73661235CA}" srcId="{5CE82D97-972E-4FC3-8AF8-0607821B1272}" destId="{B231B871-DD67-46E0-B200-A2DE9459462F}" srcOrd="3" destOrd="0" parTransId="{79E7AA06-F03F-4747-A725-F44D45C8FE3E}" sibTransId="{6986267F-7EFE-463E-B4A7-0C0194332924}"/>
    <dgm:cxn modelId="{E7844E59-E8C1-4204-BCAE-0CE36083171C}" type="presOf" srcId="{B86C57A3-5AC8-4D0E-99FE-BFFC7DADCC22}" destId="{4E1DBC44-1AEF-4A31-BF15-15151A834956}" srcOrd="1" destOrd="0" presId="urn:microsoft.com/office/officeart/2005/8/layout/process1"/>
    <dgm:cxn modelId="{B870C48D-0100-4B86-B1C8-2DDF4E6ED699}" srcId="{5CE82D97-972E-4FC3-8AF8-0607821B1272}" destId="{79087016-975C-48D4-944D-A74E74E4AAD1}" srcOrd="0" destOrd="0" parTransId="{42716FA4-42F9-4E21-B182-FC07F45D1F6F}" sibTransId="{70BA8F9A-D64A-428E-9941-B48928A18D26}"/>
    <dgm:cxn modelId="{67872490-F209-476B-A35C-CB8CA647EAF7}" type="presOf" srcId="{B86C57A3-5AC8-4D0E-99FE-BFFC7DADCC22}" destId="{154CB5EF-3A9E-45E6-91CF-15FD5AB4FD3A}" srcOrd="0" destOrd="0" presId="urn:microsoft.com/office/officeart/2005/8/layout/process1"/>
    <dgm:cxn modelId="{94B3B0A5-9E05-4EE2-9DC4-CF97BBF53E6B}" type="presOf" srcId="{70BA8F9A-D64A-428E-9941-B48928A18D26}" destId="{26CEDE52-F98A-4C53-97DC-94DEBAB38335}" srcOrd="0" destOrd="0" presId="urn:microsoft.com/office/officeart/2005/8/layout/process1"/>
    <dgm:cxn modelId="{BB5318B0-20BE-40D5-B82C-3DEB5C333122}" type="presOf" srcId="{6986267F-7EFE-463E-B4A7-0C0194332924}" destId="{930994CB-4045-46A1-9D83-476A66B07028}" srcOrd="1" destOrd="0" presId="urn:microsoft.com/office/officeart/2005/8/layout/process1"/>
    <dgm:cxn modelId="{8CA616B9-9DAE-47E0-8C39-EE1F64D97823}" srcId="{5CE82D97-972E-4FC3-8AF8-0607821B1272}" destId="{B093F0B4-ABF2-4412-9DF9-84BE9EC5F68B}" srcOrd="4" destOrd="0" parTransId="{A13D4FC2-C500-42B1-AAF5-F837CB09A718}" sibTransId="{562B9154-7226-4CDD-8BED-AA3EE0348D2B}"/>
    <dgm:cxn modelId="{9621D3BA-7ADF-4EB4-AB00-5C2F3FB291ED}" type="presOf" srcId="{79087016-975C-48D4-944D-A74E74E4AAD1}" destId="{8BBAE5F4-C197-4DF3-927A-4479AFA789CC}" srcOrd="0" destOrd="0" presId="urn:microsoft.com/office/officeart/2005/8/layout/process1"/>
    <dgm:cxn modelId="{A76C4BC4-5BBF-4262-8CA2-6D56A4E5F607}" type="presOf" srcId="{B093F0B4-ABF2-4412-9DF9-84BE9EC5F68B}" destId="{D7128AAA-3C9A-4688-B3C1-98240B600791}" srcOrd="0" destOrd="0" presId="urn:microsoft.com/office/officeart/2005/8/layout/process1"/>
    <dgm:cxn modelId="{F484C7D3-32D9-4D2F-BC18-F9CFE3D95E9A}" srcId="{5CE82D97-972E-4FC3-8AF8-0607821B1272}" destId="{6EE82995-57C5-402E-81C2-4582A9B2A99D}" srcOrd="2" destOrd="0" parTransId="{EF9F033D-7844-4073-AF13-952A2B09ED82}" sibTransId="{409A83B9-A166-4170-AF58-6BA1070879CE}"/>
    <dgm:cxn modelId="{6B21C3D5-ED60-4600-9AB9-FECD8AE0688D}" type="presOf" srcId="{5CE82D97-972E-4FC3-8AF8-0607821B1272}" destId="{6DDC5182-C417-4087-A8FA-E01EE5E94F74}" srcOrd="0" destOrd="0" presId="urn:microsoft.com/office/officeart/2005/8/layout/process1"/>
    <dgm:cxn modelId="{B739C6EB-37F3-4110-841D-BC2FB5740E30}" type="presOf" srcId="{409A83B9-A166-4170-AF58-6BA1070879CE}" destId="{04778C32-7E59-4E2E-8C20-9251DA518BCA}" srcOrd="1" destOrd="0" presId="urn:microsoft.com/office/officeart/2005/8/layout/process1"/>
    <dgm:cxn modelId="{A64C9BF9-2E34-4534-B627-8F5DAE1B209E}" type="presOf" srcId="{409A83B9-A166-4170-AF58-6BA1070879CE}" destId="{4D7F139D-C51B-42D6-A16D-6C90EA91D58C}" srcOrd="0" destOrd="0" presId="urn:microsoft.com/office/officeart/2005/8/layout/process1"/>
    <dgm:cxn modelId="{182BE0F9-224D-4C1E-9707-5E4661C0732A}" type="presOf" srcId="{70BA8F9A-D64A-428E-9941-B48928A18D26}" destId="{14D9F7A8-774C-4EDB-B704-9761906423C6}" srcOrd="1" destOrd="0" presId="urn:microsoft.com/office/officeart/2005/8/layout/process1"/>
    <dgm:cxn modelId="{22E352AA-ED23-412F-A845-D2E911BF46C5}" type="presParOf" srcId="{6DDC5182-C417-4087-A8FA-E01EE5E94F74}" destId="{8BBAE5F4-C197-4DF3-927A-4479AFA789CC}" srcOrd="0" destOrd="0" presId="urn:microsoft.com/office/officeart/2005/8/layout/process1"/>
    <dgm:cxn modelId="{FE2EB782-B833-424A-8DC6-8E8B3E044F20}" type="presParOf" srcId="{6DDC5182-C417-4087-A8FA-E01EE5E94F74}" destId="{26CEDE52-F98A-4C53-97DC-94DEBAB38335}" srcOrd="1" destOrd="0" presId="urn:microsoft.com/office/officeart/2005/8/layout/process1"/>
    <dgm:cxn modelId="{E4ED6BAF-496E-4AFD-8705-14693492F50B}" type="presParOf" srcId="{26CEDE52-F98A-4C53-97DC-94DEBAB38335}" destId="{14D9F7A8-774C-4EDB-B704-9761906423C6}" srcOrd="0" destOrd="0" presId="urn:microsoft.com/office/officeart/2005/8/layout/process1"/>
    <dgm:cxn modelId="{C745A87A-66C1-40BD-A042-3E976AC7FD1A}" type="presParOf" srcId="{6DDC5182-C417-4087-A8FA-E01EE5E94F74}" destId="{87490ECA-8A74-4EAD-9E84-7164709FD8C0}" srcOrd="2" destOrd="0" presId="urn:microsoft.com/office/officeart/2005/8/layout/process1"/>
    <dgm:cxn modelId="{130A9190-593D-42F2-B93E-25B82B8B1CC5}" type="presParOf" srcId="{6DDC5182-C417-4087-A8FA-E01EE5E94F74}" destId="{154CB5EF-3A9E-45E6-91CF-15FD5AB4FD3A}" srcOrd="3" destOrd="0" presId="urn:microsoft.com/office/officeart/2005/8/layout/process1"/>
    <dgm:cxn modelId="{0AB0FA4E-4318-484F-B079-217CCFE8F2D0}" type="presParOf" srcId="{154CB5EF-3A9E-45E6-91CF-15FD5AB4FD3A}" destId="{4E1DBC44-1AEF-4A31-BF15-15151A834956}" srcOrd="0" destOrd="0" presId="urn:microsoft.com/office/officeart/2005/8/layout/process1"/>
    <dgm:cxn modelId="{4C2D9912-2E4C-4356-8C20-9BD0A454661C}" type="presParOf" srcId="{6DDC5182-C417-4087-A8FA-E01EE5E94F74}" destId="{FBE82237-F95A-4F31-8338-EC84A03C987A}" srcOrd="4" destOrd="0" presId="urn:microsoft.com/office/officeart/2005/8/layout/process1"/>
    <dgm:cxn modelId="{77830212-65DF-4873-A823-BC88A4139F06}" type="presParOf" srcId="{6DDC5182-C417-4087-A8FA-E01EE5E94F74}" destId="{4D7F139D-C51B-42D6-A16D-6C90EA91D58C}" srcOrd="5" destOrd="0" presId="urn:microsoft.com/office/officeart/2005/8/layout/process1"/>
    <dgm:cxn modelId="{31ABC96B-F0D5-4FB5-85A4-F562298AAD1B}" type="presParOf" srcId="{4D7F139D-C51B-42D6-A16D-6C90EA91D58C}" destId="{04778C32-7E59-4E2E-8C20-9251DA518BCA}" srcOrd="0" destOrd="0" presId="urn:microsoft.com/office/officeart/2005/8/layout/process1"/>
    <dgm:cxn modelId="{EF7B7162-BE73-4BC7-B3CE-A6845799331F}" type="presParOf" srcId="{6DDC5182-C417-4087-A8FA-E01EE5E94F74}" destId="{1E0AD6D9-742C-4834-9939-9D7777E3667E}" srcOrd="6" destOrd="0" presId="urn:microsoft.com/office/officeart/2005/8/layout/process1"/>
    <dgm:cxn modelId="{AF103FD4-8C52-4CCE-BF1C-A2723EFCF35F}" type="presParOf" srcId="{6DDC5182-C417-4087-A8FA-E01EE5E94F74}" destId="{89FAB6AF-DC0F-4C5F-A578-F5E7D3A4A36C}" srcOrd="7" destOrd="0" presId="urn:microsoft.com/office/officeart/2005/8/layout/process1"/>
    <dgm:cxn modelId="{60283DCD-29CD-4A35-9561-B35D5D76B45A}" type="presParOf" srcId="{89FAB6AF-DC0F-4C5F-A578-F5E7D3A4A36C}" destId="{930994CB-4045-46A1-9D83-476A66B07028}" srcOrd="0" destOrd="0" presId="urn:microsoft.com/office/officeart/2005/8/layout/process1"/>
    <dgm:cxn modelId="{228900FB-4708-4421-BF06-B2AE83F98006}" type="presParOf" srcId="{6DDC5182-C417-4087-A8FA-E01EE5E94F74}" destId="{D7128AAA-3C9A-4688-B3C1-98240B600791}"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FEAC0-18F0-4260-B76D-2975BFBC188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F7E8CFB-2B55-4AE7-9536-2F596FE6CC59}">
      <dgm:prSet phldrT="[Text]" custT="1"/>
      <dgm:spPr>
        <a:solidFill>
          <a:srgbClr val="3D7EDB"/>
        </a:solidFill>
      </dgm:spPr>
      <dgm:t>
        <a:bodyPr/>
        <a:lstStyle/>
        <a:p>
          <a:pPr marL="0" algn="ctr"/>
          <a:r>
            <a:rPr lang="en-US" sz="2000" b="1"/>
            <a:t>A need for technical assistance is identified and task order draft produced by:</a:t>
          </a:r>
        </a:p>
        <a:p>
          <a:pPr marL="117475" indent="-117475" algn="l"/>
          <a:r>
            <a:rPr lang="en-US" sz="2000"/>
            <a:t>- Teams working under the tourism task force with the assistance of the CCPS contractor</a:t>
          </a:r>
        </a:p>
        <a:p>
          <a:pPr marL="117475" indent="-117475" algn="l"/>
          <a:r>
            <a:rPr lang="en-US" sz="2000"/>
            <a:t>- Any member of the Tourism Task Force</a:t>
          </a:r>
        </a:p>
        <a:p>
          <a:pPr marL="117475" indent="-117475" algn="l"/>
          <a:r>
            <a:rPr lang="en-US" sz="2000"/>
            <a:t>- IFC and/or MCC</a:t>
          </a:r>
        </a:p>
      </dgm:t>
    </dgm:pt>
    <dgm:pt modelId="{22D56743-71F3-46BE-A3AE-6BF2D1D5426F}" type="parTrans" cxnId="{D0B8270A-B556-41C3-BCF6-88ED12EE6795}">
      <dgm:prSet/>
      <dgm:spPr/>
      <dgm:t>
        <a:bodyPr/>
        <a:lstStyle/>
        <a:p>
          <a:endParaRPr lang="en-US"/>
        </a:p>
      </dgm:t>
    </dgm:pt>
    <dgm:pt modelId="{4ABB7F8D-4D28-48A8-A694-5394786126B7}" type="sibTrans" cxnId="{D0B8270A-B556-41C3-BCF6-88ED12EE6795}">
      <dgm:prSet/>
      <dgm:spPr>
        <a:solidFill>
          <a:srgbClr val="002664"/>
        </a:solidFill>
      </dgm:spPr>
      <dgm:t>
        <a:bodyPr/>
        <a:lstStyle/>
        <a:p>
          <a:endParaRPr lang="en-US"/>
        </a:p>
      </dgm:t>
    </dgm:pt>
    <dgm:pt modelId="{38C809B3-AA58-46E2-BE3F-9CD4100D72B2}">
      <dgm:prSet phldrT="[Text]" custT="1"/>
      <dgm:spPr>
        <a:solidFill>
          <a:srgbClr val="3D7EDB"/>
        </a:solidFill>
      </dgm:spPr>
      <dgm:t>
        <a:bodyPr/>
        <a:lstStyle/>
        <a:p>
          <a:pPr marL="0" algn="ctr"/>
          <a:r>
            <a:rPr lang="en-US" sz="2000" b="1"/>
            <a:t>Tourism Investment Task Force reviews, approves, and allocates budget </a:t>
          </a:r>
        </a:p>
        <a:p>
          <a:pPr marL="117475" indent="-117475" algn="l"/>
          <a:r>
            <a:rPr lang="en-US" sz="2000"/>
            <a:t>- During quarterly meetings</a:t>
          </a:r>
        </a:p>
        <a:p>
          <a:pPr marL="117475" indent="-117475" algn="l"/>
          <a:r>
            <a:rPr lang="en-US" sz="2000"/>
            <a:t>- In writing if necessary and appropriate</a:t>
          </a:r>
        </a:p>
      </dgm:t>
    </dgm:pt>
    <dgm:pt modelId="{9442912C-DEEE-49D6-A2CC-EEF93CF48B72}" type="parTrans" cxnId="{59C8AE9A-CE41-43B9-8A47-069684A8F3CE}">
      <dgm:prSet/>
      <dgm:spPr/>
      <dgm:t>
        <a:bodyPr/>
        <a:lstStyle/>
        <a:p>
          <a:endParaRPr lang="en-US"/>
        </a:p>
      </dgm:t>
    </dgm:pt>
    <dgm:pt modelId="{5ACD9FB6-07C6-4C9E-BC3D-F1AC6C605B7E}" type="sibTrans" cxnId="{59C8AE9A-CE41-43B9-8A47-069684A8F3CE}">
      <dgm:prSet/>
      <dgm:spPr>
        <a:solidFill>
          <a:srgbClr val="002664"/>
        </a:solidFill>
      </dgm:spPr>
      <dgm:t>
        <a:bodyPr/>
        <a:lstStyle/>
        <a:p>
          <a:endParaRPr lang="en-US"/>
        </a:p>
      </dgm:t>
    </dgm:pt>
    <dgm:pt modelId="{A456A5A6-1CE5-4D7C-B4F6-87DED9025B40}">
      <dgm:prSet phldrT="[Text]" custT="1"/>
      <dgm:spPr>
        <a:solidFill>
          <a:srgbClr val="3D7EDB"/>
        </a:solidFill>
      </dgm:spPr>
      <dgm:t>
        <a:bodyPr/>
        <a:lstStyle/>
        <a:p>
          <a:r>
            <a:rPr lang="en-US" sz="2000" b="1"/>
            <a:t>MCC receives request from the Task Force and finalizes the task order for the CCPS contractor </a:t>
          </a:r>
        </a:p>
      </dgm:t>
    </dgm:pt>
    <dgm:pt modelId="{88F6EA9A-8D3E-4668-8488-7B91013183CE}" type="parTrans" cxnId="{1AB520AE-AFC2-4783-8A33-F632368FAB1D}">
      <dgm:prSet/>
      <dgm:spPr/>
      <dgm:t>
        <a:bodyPr/>
        <a:lstStyle/>
        <a:p>
          <a:endParaRPr lang="en-US"/>
        </a:p>
      </dgm:t>
    </dgm:pt>
    <dgm:pt modelId="{CEB94698-FB41-4B2B-BB3C-EB3D6280E299}" type="sibTrans" cxnId="{1AB520AE-AFC2-4783-8A33-F632368FAB1D}">
      <dgm:prSet/>
      <dgm:spPr/>
      <dgm:t>
        <a:bodyPr/>
        <a:lstStyle/>
        <a:p>
          <a:endParaRPr lang="en-US"/>
        </a:p>
      </dgm:t>
    </dgm:pt>
    <dgm:pt modelId="{0E998880-D160-44F0-9DA7-26F04D22EAD3}" type="pres">
      <dgm:prSet presAssocID="{D83FEAC0-18F0-4260-B76D-2975BFBC1880}" presName="Name0" presStyleCnt="0">
        <dgm:presLayoutVars>
          <dgm:dir/>
          <dgm:resizeHandles val="exact"/>
        </dgm:presLayoutVars>
      </dgm:prSet>
      <dgm:spPr/>
    </dgm:pt>
    <dgm:pt modelId="{C4A19C07-3C44-496E-B379-63670492D5BE}" type="pres">
      <dgm:prSet presAssocID="{FF7E8CFB-2B55-4AE7-9536-2F596FE6CC59}" presName="node" presStyleLbl="node1" presStyleIdx="0" presStyleCnt="3">
        <dgm:presLayoutVars>
          <dgm:bulletEnabled val="1"/>
        </dgm:presLayoutVars>
      </dgm:prSet>
      <dgm:spPr/>
    </dgm:pt>
    <dgm:pt modelId="{A718D220-ECDE-4500-B00D-C4D18FF850E6}" type="pres">
      <dgm:prSet presAssocID="{4ABB7F8D-4D28-48A8-A694-5394786126B7}" presName="sibTrans" presStyleLbl="sibTrans2D1" presStyleIdx="0" presStyleCnt="2"/>
      <dgm:spPr/>
    </dgm:pt>
    <dgm:pt modelId="{2771EF79-2EE7-42E9-9BBC-584C5B0C6760}" type="pres">
      <dgm:prSet presAssocID="{4ABB7F8D-4D28-48A8-A694-5394786126B7}" presName="connectorText" presStyleLbl="sibTrans2D1" presStyleIdx="0" presStyleCnt="2"/>
      <dgm:spPr/>
    </dgm:pt>
    <dgm:pt modelId="{47F7DA6C-C4E3-4610-9736-B9FE8396AA81}" type="pres">
      <dgm:prSet presAssocID="{38C809B3-AA58-46E2-BE3F-9CD4100D72B2}" presName="node" presStyleLbl="node1" presStyleIdx="1" presStyleCnt="3">
        <dgm:presLayoutVars>
          <dgm:bulletEnabled val="1"/>
        </dgm:presLayoutVars>
      </dgm:prSet>
      <dgm:spPr/>
    </dgm:pt>
    <dgm:pt modelId="{9ABB16AD-97E6-40B1-BA6C-EC8C9F24A969}" type="pres">
      <dgm:prSet presAssocID="{5ACD9FB6-07C6-4C9E-BC3D-F1AC6C605B7E}" presName="sibTrans" presStyleLbl="sibTrans2D1" presStyleIdx="1" presStyleCnt="2"/>
      <dgm:spPr/>
    </dgm:pt>
    <dgm:pt modelId="{C4818292-7BD3-4C53-8716-FB126DE26657}" type="pres">
      <dgm:prSet presAssocID="{5ACD9FB6-07C6-4C9E-BC3D-F1AC6C605B7E}" presName="connectorText" presStyleLbl="sibTrans2D1" presStyleIdx="1" presStyleCnt="2"/>
      <dgm:spPr/>
    </dgm:pt>
    <dgm:pt modelId="{F287061D-3B17-4DEF-A61A-47D0F7DEB6E4}" type="pres">
      <dgm:prSet presAssocID="{A456A5A6-1CE5-4D7C-B4F6-87DED9025B40}" presName="node" presStyleLbl="node1" presStyleIdx="2" presStyleCnt="3">
        <dgm:presLayoutVars>
          <dgm:bulletEnabled val="1"/>
        </dgm:presLayoutVars>
      </dgm:prSet>
      <dgm:spPr/>
    </dgm:pt>
  </dgm:ptLst>
  <dgm:cxnLst>
    <dgm:cxn modelId="{4C8C2705-9490-47CB-A9DD-D057389D8F3D}" type="presOf" srcId="{FF7E8CFB-2B55-4AE7-9536-2F596FE6CC59}" destId="{C4A19C07-3C44-496E-B379-63670492D5BE}" srcOrd="0" destOrd="0" presId="urn:microsoft.com/office/officeart/2005/8/layout/process1"/>
    <dgm:cxn modelId="{D0B8270A-B556-41C3-BCF6-88ED12EE6795}" srcId="{D83FEAC0-18F0-4260-B76D-2975BFBC1880}" destId="{FF7E8CFB-2B55-4AE7-9536-2F596FE6CC59}" srcOrd="0" destOrd="0" parTransId="{22D56743-71F3-46BE-A3AE-6BF2D1D5426F}" sibTransId="{4ABB7F8D-4D28-48A8-A694-5394786126B7}"/>
    <dgm:cxn modelId="{C2BDF214-654D-4B4E-8EA8-9A3217432F87}" type="presOf" srcId="{4ABB7F8D-4D28-48A8-A694-5394786126B7}" destId="{A718D220-ECDE-4500-B00D-C4D18FF850E6}" srcOrd="0" destOrd="0" presId="urn:microsoft.com/office/officeart/2005/8/layout/process1"/>
    <dgm:cxn modelId="{A78CA237-195B-4488-9CDC-06C38057126F}" type="presOf" srcId="{38C809B3-AA58-46E2-BE3F-9CD4100D72B2}" destId="{47F7DA6C-C4E3-4610-9736-B9FE8396AA81}" srcOrd="0" destOrd="0" presId="urn:microsoft.com/office/officeart/2005/8/layout/process1"/>
    <dgm:cxn modelId="{54D03743-60D4-491E-AE02-44F688259273}" type="presOf" srcId="{A456A5A6-1CE5-4D7C-B4F6-87DED9025B40}" destId="{F287061D-3B17-4DEF-A61A-47D0F7DEB6E4}" srcOrd="0" destOrd="0" presId="urn:microsoft.com/office/officeart/2005/8/layout/process1"/>
    <dgm:cxn modelId="{9C61BB52-C73E-43AA-AB7E-5999668830BC}" type="presOf" srcId="{D83FEAC0-18F0-4260-B76D-2975BFBC1880}" destId="{0E998880-D160-44F0-9DA7-26F04D22EAD3}" srcOrd="0" destOrd="0" presId="urn:microsoft.com/office/officeart/2005/8/layout/process1"/>
    <dgm:cxn modelId="{D1D76684-710B-4556-B665-768277C191CE}" type="presOf" srcId="{4ABB7F8D-4D28-48A8-A694-5394786126B7}" destId="{2771EF79-2EE7-42E9-9BBC-584C5B0C6760}" srcOrd="1" destOrd="0" presId="urn:microsoft.com/office/officeart/2005/8/layout/process1"/>
    <dgm:cxn modelId="{59C8AE9A-CE41-43B9-8A47-069684A8F3CE}" srcId="{D83FEAC0-18F0-4260-B76D-2975BFBC1880}" destId="{38C809B3-AA58-46E2-BE3F-9CD4100D72B2}" srcOrd="1" destOrd="0" parTransId="{9442912C-DEEE-49D6-A2CC-EEF93CF48B72}" sibTransId="{5ACD9FB6-07C6-4C9E-BC3D-F1AC6C605B7E}"/>
    <dgm:cxn modelId="{1AB520AE-AFC2-4783-8A33-F632368FAB1D}" srcId="{D83FEAC0-18F0-4260-B76D-2975BFBC1880}" destId="{A456A5A6-1CE5-4D7C-B4F6-87DED9025B40}" srcOrd="2" destOrd="0" parTransId="{88F6EA9A-8D3E-4668-8488-7B91013183CE}" sibTransId="{CEB94698-FB41-4B2B-BB3C-EB3D6280E299}"/>
    <dgm:cxn modelId="{A992F9CA-DCE1-49C8-96C6-678DE3009828}" type="presOf" srcId="{5ACD9FB6-07C6-4C9E-BC3D-F1AC6C605B7E}" destId="{C4818292-7BD3-4C53-8716-FB126DE26657}" srcOrd="1" destOrd="0" presId="urn:microsoft.com/office/officeart/2005/8/layout/process1"/>
    <dgm:cxn modelId="{2293B8E9-AF61-411D-B837-C1EE1050F2FB}" type="presOf" srcId="{5ACD9FB6-07C6-4C9E-BC3D-F1AC6C605B7E}" destId="{9ABB16AD-97E6-40B1-BA6C-EC8C9F24A969}" srcOrd="0" destOrd="0" presId="urn:microsoft.com/office/officeart/2005/8/layout/process1"/>
    <dgm:cxn modelId="{D9EE8708-FA84-4C7F-A05E-68D33B15FD94}" type="presParOf" srcId="{0E998880-D160-44F0-9DA7-26F04D22EAD3}" destId="{C4A19C07-3C44-496E-B379-63670492D5BE}" srcOrd="0" destOrd="0" presId="urn:microsoft.com/office/officeart/2005/8/layout/process1"/>
    <dgm:cxn modelId="{A32C5639-6635-47D0-882F-40AE36A98C92}" type="presParOf" srcId="{0E998880-D160-44F0-9DA7-26F04D22EAD3}" destId="{A718D220-ECDE-4500-B00D-C4D18FF850E6}" srcOrd="1" destOrd="0" presId="urn:microsoft.com/office/officeart/2005/8/layout/process1"/>
    <dgm:cxn modelId="{4904F172-A7AE-4C98-B536-25D253A8379F}" type="presParOf" srcId="{A718D220-ECDE-4500-B00D-C4D18FF850E6}" destId="{2771EF79-2EE7-42E9-9BBC-584C5B0C6760}" srcOrd="0" destOrd="0" presId="urn:microsoft.com/office/officeart/2005/8/layout/process1"/>
    <dgm:cxn modelId="{A242EC4A-F069-4B47-B25D-5D6544FA02C3}" type="presParOf" srcId="{0E998880-D160-44F0-9DA7-26F04D22EAD3}" destId="{47F7DA6C-C4E3-4610-9736-B9FE8396AA81}" srcOrd="2" destOrd="0" presId="urn:microsoft.com/office/officeart/2005/8/layout/process1"/>
    <dgm:cxn modelId="{983D9A48-AF80-4BC2-8D0A-398F7E721AA3}" type="presParOf" srcId="{0E998880-D160-44F0-9DA7-26F04D22EAD3}" destId="{9ABB16AD-97E6-40B1-BA6C-EC8C9F24A969}" srcOrd="3" destOrd="0" presId="urn:microsoft.com/office/officeart/2005/8/layout/process1"/>
    <dgm:cxn modelId="{187993B2-4286-4C9A-BD00-798B7D14BD92}" type="presParOf" srcId="{9ABB16AD-97E6-40B1-BA6C-EC8C9F24A969}" destId="{C4818292-7BD3-4C53-8716-FB126DE26657}" srcOrd="0" destOrd="0" presId="urn:microsoft.com/office/officeart/2005/8/layout/process1"/>
    <dgm:cxn modelId="{E1FD641E-3B26-4ED4-8DAD-36D5EAD940F3}" type="presParOf" srcId="{0E998880-D160-44F0-9DA7-26F04D22EAD3}" destId="{F287061D-3B17-4DEF-A61A-47D0F7DEB6E4}"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E82D97-972E-4FC3-8AF8-0607821B1272}" type="doc">
      <dgm:prSet loTypeId="urn:microsoft.com/office/officeart/2005/8/layout/process1" loCatId="process" qsTypeId="urn:microsoft.com/office/officeart/2005/8/quickstyle/simple1" qsCatId="simple" csTypeId="urn:microsoft.com/office/officeart/2005/8/colors/accent1_2" csCatId="accent1" phldr="1"/>
      <dgm:spPr/>
    </dgm:pt>
    <dgm:pt modelId="{79087016-975C-48D4-944D-A74E74E4AAD1}">
      <dgm:prSet phldrT="[Text]" custT="1"/>
      <dgm:spPr/>
      <dgm:t>
        <a:bodyPr/>
        <a:lstStyle/>
        <a:p>
          <a:r>
            <a:rPr lang="en-US" sz="1800" b="1"/>
            <a:t>Spring 2021</a:t>
          </a:r>
        </a:p>
        <a:p>
          <a:r>
            <a:rPr lang="en-US" sz="1800"/>
            <a:t>APS NOFO Solicitation Issued</a:t>
          </a:r>
        </a:p>
      </dgm:t>
    </dgm:pt>
    <dgm:pt modelId="{42716FA4-42F9-4E21-B182-FC07F45D1F6F}" type="parTrans" cxnId="{B870C48D-0100-4B86-B1C8-2DDF4E6ED699}">
      <dgm:prSet/>
      <dgm:spPr/>
      <dgm:t>
        <a:bodyPr/>
        <a:lstStyle/>
        <a:p>
          <a:endParaRPr lang="en-US"/>
        </a:p>
      </dgm:t>
    </dgm:pt>
    <dgm:pt modelId="{70BA8F9A-D64A-428E-9941-B48928A18D26}" type="sibTrans" cxnId="{B870C48D-0100-4B86-B1C8-2DDF4E6ED699}">
      <dgm:prSet/>
      <dgm:spPr/>
      <dgm:t>
        <a:bodyPr/>
        <a:lstStyle/>
        <a:p>
          <a:endParaRPr lang="en-US"/>
        </a:p>
      </dgm:t>
    </dgm:pt>
    <dgm:pt modelId="{023685A4-03F6-473F-8B5F-90785E6B48ED}">
      <dgm:prSet phldrT="[Text]" custT="1"/>
      <dgm:spPr/>
      <dgm:t>
        <a:bodyPr/>
        <a:lstStyle/>
        <a:p>
          <a:r>
            <a:rPr lang="en-US" sz="1800" b="1"/>
            <a:t>Late May/Early June 2021</a:t>
          </a:r>
        </a:p>
        <a:p>
          <a:r>
            <a:rPr lang="en-US" sz="1800" b="0"/>
            <a:t>Stage I: Concept Paper</a:t>
          </a:r>
        </a:p>
      </dgm:t>
    </dgm:pt>
    <dgm:pt modelId="{35A4BC97-AF59-4B93-903F-DF0336B94628}" type="parTrans" cxnId="{B37A9636-181C-49B1-A900-795A90A0E361}">
      <dgm:prSet/>
      <dgm:spPr/>
      <dgm:t>
        <a:bodyPr/>
        <a:lstStyle/>
        <a:p>
          <a:endParaRPr lang="en-US"/>
        </a:p>
      </dgm:t>
    </dgm:pt>
    <dgm:pt modelId="{B86C57A3-5AC8-4D0E-99FE-BFFC7DADCC22}" type="sibTrans" cxnId="{B37A9636-181C-49B1-A900-795A90A0E361}">
      <dgm:prSet/>
      <dgm:spPr/>
      <dgm:t>
        <a:bodyPr/>
        <a:lstStyle/>
        <a:p>
          <a:endParaRPr lang="en-US"/>
        </a:p>
      </dgm:t>
    </dgm:pt>
    <dgm:pt modelId="{6EE82995-57C5-402E-81C2-4582A9B2A99D}">
      <dgm:prSet phldrT="[Text]" custT="1"/>
      <dgm:spPr/>
      <dgm:t>
        <a:bodyPr/>
        <a:lstStyle/>
        <a:p>
          <a:r>
            <a:rPr lang="en-US" sz="1800" b="1"/>
            <a:t>Early/Mid-June 2021</a:t>
          </a:r>
        </a:p>
        <a:p>
          <a:r>
            <a:rPr lang="en-US" sz="1800" b="0"/>
            <a:t>Stage II: Co-Creation</a:t>
          </a:r>
        </a:p>
      </dgm:t>
    </dgm:pt>
    <dgm:pt modelId="{EF9F033D-7844-4073-AF13-952A2B09ED82}" type="parTrans" cxnId="{F484C7D3-32D9-4D2F-BC18-F9CFE3D95E9A}">
      <dgm:prSet/>
      <dgm:spPr/>
      <dgm:t>
        <a:bodyPr/>
        <a:lstStyle/>
        <a:p>
          <a:endParaRPr lang="en-US"/>
        </a:p>
      </dgm:t>
    </dgm:pt>
    <dgm:pt modelId="{409A83B9-A166-4170-AF58-6BA1070879CE}" type="sibTrans" cxnId="{F484C7D3-32D9-4D2F-BC18-F9CFE3D95E9A}">
      <dgm:prSet/>
      <dgm:spPr/>
      <dgm:t>
        <a:bodyPr/>
        <a:lstStyle/>
        <a:p>
          <a:endParaRPr lang="en-US"/>
        </a:p>
      </dgm:t>
    </dgm:pt>
    <dgm:pt modelId="{B231B871-DD67-46E0-B200-A2DE9459462F}">
      <dgm:prSet custT="1"/>
      <dgm:spPr/>
      <dgm:t>
        <a:bodyPr/>
        <a:lstStyle/>
        <a:p>
          <a:r>
            <a:rPr lang="en-US" sz="1800" b="1"/>
            <a:t>June – Early Sept 2021</a:t>
          </a:r>
        </a:p>
        <a:p>
          <a:r>
            <a:rPr lang="en-US" sz="1800" b="0"/>
            <a:t>Stage III: Full Application</a:t>
          </a:r>
        </a:p>
      </dgm:t>
    </dgm:pt>
    <dgm:pt modelId="{79E7AA06-F03F-4747-A725-F44D45C8FE3E}" type="parTrans" cxnId="{AB5A5370-F6E1-4E0B-9C16-FD73661235CA}">
      <dgm:prSet/>
      <dgm:spPr/>
      <dgm:t>
        <a:bodyPr/>
        <a:lstStyle/>
        <a:p>
          <a:endParaRPr lang="en-US"/>
        </a:p>
      </dgm:t>
    </dgm:pt>
    <dgm:pt modelId="{6986267F-7EFE-463E-B4A7-0C0194332924}" type="sibTrans" cxnId="{AB5A5370-F6E1-4E0B-9C16-FD73661235CA}">
      <dgm:prSet/>
      <dgm:spPr/>
      <dgm:t>
        <a:bodyPr/>
        <a:lstStyle/>
        <a:p>
          <a:endParaRPr lang="en-US"/>
        </a:p>
      </dgm:t>
    </dgm:pt>
    <dgm:pt modelId="{B093F0B4-ABF2-4412-9DF9-84BE9EC5F68B}">
      <dgm:prSet custT="1"/>
      <dgm:spPr/>
      <dgm:t>
        <a:bodyPr/>
        <a:lstStyle/>
        <a:p>
          <a:r>
            <a:rPr lang="en-US" sz="1800" b="1"/>
            <a:t>Sept 2021</a:t>
          </a:r>
        </a:p>
        <a:p>
          <a:r>
            <a:rPr lang="en-US" sz="1800" b="0"/>
            <a:t>Stage IV: Cooperative Agreement Award</a:t>
          </a:r>
        </a:p>
      </dgm:t>
    </dgm:pt>
    <dgm:pt modelId="{A13D4FC2-C500-42B1-AAF5-F837CB09A718}" type="parTrans" cxnId="{8CA616B9-9DAE-47E0-8C39-EE1F64D97823}">
      <dgm:prSet/>
      <dgm:spPr/>
      <dgm:t>
        <a:bodyPr/>
        <a:lstStyle/>
        <a:p>
          <a:endParaRPr lang="en-US"/>
        </a:p>
      </dgm:t>
    </dgm:pt>
    <dgm:pt modelId="{562B9154-7226-4CDD-8BED-AA3EE0348D2B}" type="sibTrans" cxnId="{8CA616B9-9DAE-47E0-8C39-EE1F64D97823}">
      <dgm:prSet/>
      <dgm:spPr/>
      <dgm:t>
        <a:bodyPr/>
        <a:lstStyle/>
        <a:p>
          <a:endParaRPr lang="en-US"/>
        </a:p>
      </dgm:t>
    </dgm:pt>
    <dgm:pt modelId="{6DDC5182-C417-4087-A8FA-E01EE5E94F74}" type="pres">
      <dgm:prSet presAssocID="{5CE82D97-972E-4FC3-8AF8-0607821B1272}" presName="Name0" presStyleCnt="0">
        <dgm:presLayoutVars>
          <dgm:dir/>
          <dgm:resizeHandles val="exact"/>
        </dgm:presLayoutVars>
      </dgm:prSet>
      <dgm:spPr/>
    </dgm:pt>
    <dgm:pt modelId="{8BBAE5F4-C197-4DF3-927A-4479AFA789CC}" type="pres">
      <dgm:prSet presAssocID="{79087016-975C-48D4-944D-A74E74E4AAD1}" presName="node" presStyleLbl="node1" presStyleIdx="0" presStyleCnt="5">
        <dgm:presLayoutVars>
          <dgm:bulletEnabled val="1"/>
        </dgm:presLayoutVars>
      </dgm:prSet>
      <dgm:spPr/>
    </dgm:pt>
    <dgm:pt modelId="{26CEDE52-F98A-4C53-97DC-94DEBAB38335}" type="pres">
      <dgm:prSet presAssocID="{70BA8F9A-D64A-428E-9941-B48928A18D26}" presName="sibTrans" presStyleLbl="sibTrans2D1" presStyleIdx="0" presStyleCnt="4"/>
      <dgm:spPr/>
    </dgm:pt>
    <dgm:pt modelId="{14D9F7A8-774C-4EDB-B704-9761906423C6}" type="pres">
      <dgm:prSet presAssocID="{70BA8F9A-D64A-428E-9941-B48928A18D26}" presName="connectorText" presStyleLbl="sibTrans2D1" presStyleIdx="0" presStyleCnt="4"/>
      <dgm:spPr/>
    </dgm:pt>
    <dgm:pt modelId="{87490ECA-8A74-4EAD-9E84-7164709FD8C0}" type="pres">
      <dgm:prSet presAssocID="{023685A4-03F6-473F-8B5F-90785E6B48ED}" presName="node" presStyleLbl="node1" presStyleIdx="1" presStyleCnt="5" custScaleX="114536" custLinFactNeighborX="4171" custLinFactNeighborY="0">
        <dgm:presLayoutVars>
          <dgm:bulletEnabled val="1"/>
        </dgm:presLayoutVars>
      </dgm:prSet>
      <dgm:spPr/>
    </dgm:pt>
    <dgm:pt modelId="{154CB5EF-3A9E-45E6-91CF-15FD5AB4FD3A}" type="pres">
      <dgm:prSet presAssocID="{B86C57A3-5AC8-4D0E-99FE-BFFC7DADCC22}" presName="sibTrans" presStyleLbl="sibTrans2D1" presStyleIdx="1" presStyleCnt="4"/>
      <dgm:spPr/>
    </dgm:pt>
    <dgm:pt modelId="{4E1DBC44-1AEF-4A31-BF15-15151A834956}" type="pres">
      <dgm:prSet presAssocID="{B86C57A3-5AC8-4D0E-99FE-BFFC7DADCC22}" presName="connectorText" presStyleLbl="sibTrans2D1" presStyleIdx="1" presStyleCnt="4"/>
      <dgm:spPr/>
    </dgm:pt>
    <dgm:pt modelId="{FBE82237-F95A-4F31-8338-EC84A03C987A}" type="pres">
      <dgm:prSet presAssocID="{6EE82995-57C5-402E-81C2-4582A9B2A99D}" presName="node" presStyleLbl="node1" presStyleIdx="2" presStyleCnt="5">
        <dgm:presLayoutVars>
          <dgm:bulletEnabled val="1"/>
        </dgm:presLayoutVars>
      </dgm:prSet>
      <dgm:spPr/>
    </dgm:pt>
    <dgm:pt modelId="{4D7F139D-C51B-42D6-A16D-6C90EA91D58C}" type="pres">
      <dgm:prSet presAssocID="{409A83B9-A166-4170-AF58-6BA1070879CE}" presName="sibTrans" presStyleLbl="sibTrans2D1" presStyleIdx="2" presStyleCnt="4"/>
      <dgm:spPr/>
    </dgm:pt>
    <dgm:pt modelId="{04778C32-7E59-4E2E-8C20-9251DA518BCA}" type="pres">
      <dgm:prSet presAssocID="{409A83B9-A166-4170-AF58-6BA1070879CE}" presName="connectorText" presStyleLbl="sibTrans2D1" presStyleIdx="2" presStyleCnt="4"/>
      <dgm:spPr/>
    </dgm:pt>
    <dgm:pt modelId="{1E0AD6D9-742C-4834-9939-9D7777E3667E}" type="pres">
      <dgm:prSet presAssocID="{B231B871-DD67-46E0-B200-A2DE9459462F}" presName="node" presStyleLbl="node1" presStyleIdx="3" presStyleCnt="5">
        <dgm:presLayoutVars>
          <dgm:bulletEnabled val="1"/>
        </dgm:presLayoutVars>
      </dgm:prSet>
      <dgm:spPr/>
    </dgm:pt>
    <dgm:pt modelId="{89FAB6AF-DC0F-4C5F-A578-F5E7D3A4A36C}" type="pres">
      <dgm:prSet presAssocID="{6986267F-7EFE-463E-B4A7-0C0194332924}" presName="sibTrans" presStyleLbl="sibTrans2D1" presStyleIdx="3" presStyleCnt="4"/>
      <dgm:spPr/>
    </dgm:pt>
    <dgm:pt modelId="{930994CB-4045-46A1-9D83-476A66B07028}" type="pres">
      <dgm:prSet presAssocID="{6986267F-7EFE-463E-B4A7-0C0194332924}" presName="connectorText" presStyleLbl="sibTrans2D1" presStyleIdx="3" presStyleCnt="4"/>
      <dgm:spPr/>
    </dgm:pt>
    <dgm:pt modelId="{D7128AAA-3C9A-4688-B3C1-98240B600791}" type="pres">
      <dgm:prSet presAssocID="{B093F0B4-ABF2-4412-9DF9-84BE9EC5F68B}" presName="node" presStyleLbl="node1" presStyleIdx="4" presStyleCnt="5">
        <dgm:presLayoutVars>
          <dgm:bulletEnabled val="1"/>
        </dgm:presLayoutVars>
      </dgm:prSet>
      <dgm:spPr/>
    </dgm:pt>
  </dgm:ptLst>
  <dgm:cxnLst>
    <dgm:cxn modelId="{1F9B1815-2C86-4288-985A-571AC5FA8074}" type="presOf" srcId="{023685A4-03F6-473F-8B5F-90785E6B48ED}" destId="{87490ECA-8A74-4EAD-9E84-7164709FD8C0}" srcOrd="0" destOrd="0" presId="urn:microsoft.com/office/officeart/2005/8/layout/process1"/>
    <dgm:cxn modelId="{CEF8F118-A65D-4CB6-A5E4-F9BD456B4F1F}" type="presOf" srcId="{6986267F-7EFE-463E-B4A7-0C0194332924}" destId="{89FAB6AF-DC0F-4C5F-A578-F5E7D3A4A36C}" srcOrd="0" destOrd="0" presId="urn:microsoft.com/office/officeart/2005/8/layout/process1"/>
    <dgm:cxn modelId="{78A1521D-350F-4EA8-9235-6803BBF52900}" type="presOf" srcId="{6EE82995-57C5-402E-81C2-4582A9B2A99D}" destId="{FBE82237-F95A-4F31-8338-EC84A03C987A}" srcOrd="0" destOrd="0" presId="urn:microsoft.com/office/officeart/2005/8/layout/process1"/>
    <dgm:cxn modelId="{9006EB30-35EE-4063-B386-21BECEA9901A}" type="presOf" srcId="{B231B871-DD67-46E0-B200-A2DE9459462F}" destId="{1E0AD6D9-742C-4834-9939-9D7777E3667E}" srcOrd="0" destOrd="0" presId="urn:microsoft.com/office/officeart/2005/8/layout/process1"/>
    <dgm:cxn modelId="{B37A9636-181C-49B1-A900-795A90A0E361}" srcId="{5CE82D97-972E-4FC3-8AF8-0607821B1272}" destId="{023685A4-03F6-473F-8B5F-90785E6B48ED}" srcOrd="1" destOrd="0" parTransId="{35A4BC97-AF59-4B93-903F-DF0336B94628}" sibTransId="{B86C57A3-5AC8-4D0E-99FE-BFFC7DADCC22}"/>
    <dgm:cxn modelId="{AB5A5370-F6E1-4E0B-9C16-FD73661235CA}" srcId="{5CE82D97-972E-4FC3-8AF8-0607821B1272}" destId="{B231B871-DD67-46E0-B200-A2DE9459462F}" srcOrd="3" destOrd="0" parTransId="{79E7AA06-F03F-4747-A725-F44D45C8FE3E}" sibTransId="{6986267F-7EFE-463E-B4A7-0C0194332924}"/>
    <dgm:cxn modelId="{E7844E59-E8C1-4204-BCAE-0CE36083171C}" type="presOf" srcId="{B86C57A3-5AC8-4D0E-99FE-BFFC7DADCC22}" destId="{4E1DBC44-1AEF-4A31-BF15-15151A834956}" srcOrd="1" destOrd="0" presId="urn:microsoft.com/office/officeart/2005/8/layout/process1"/>
    <dgm:cxn modelId="{B870C48D-0100-4B86-B1C8-2DDF4E6ED699}" srcId="{5CE82D97-972E-4FC3-8AF8-0607821B1272}" destId="{79087016-975C-48D4-944D-A74E74E4AAD1}" srcOrd="0" destOrd="0" parTransId="{42716FA4-42F9-4E21-B182-FC07F45D1F6F}" sibTransId="{70BA8F9A-D64A-428E-9941-B48928A18D26}"/>
    <dgm:cxn modelId="{67872490-F209-476B-A35C-CB8CA647EAF7}" type="presOf" srcId="{B86C57A3-5AC8-4D0E-99FE-BFFC7DADCC22}" destId="{154CB5EF-3A9E-45E6-91CF-15FD5AB4FD3A}" srcOrd="0" destOrd="0" presId="urn:microsoft.com/office/officeart/2005/8/layout/process1"/>
    <dgm:cxn modelId="{94B3B0A5-9E05-4EE2-9DC4-CF97BBF53E6B}" type="presOf" srcId="{70BA8F9A-D64A-428E-9941-B48928A18D26}" destId="{26CEDE52-F98A-4C53-97DC-94DEBAB38335}" srcOrd="0" destOrd="0" presId="urn:microsoft.com/office/officeart/2005/8/layout/process1"/>
    <dgm:cxn modelId="{BB5318B0-20BE-40D5-B82C-3DEB5C333122}" type="presOf" srcId="{6986267F-7EFE-463E-B4A7-0C0194332924}" destId="{930994CB-4045-46A1-9D83-476A66B07028}" srcOrd="1" destOrd="0" presId="urn:microsoft.com/office/officeart/2005/8/layout/process1"/>
    <dgm:cxn modelId="{8CA616B9-9DAE-47E0-8C39-EE1F64D97823}" srcId="{5CE82D97-972E-4FC3-8AF8-0607821B1272}" destId="{B093F0B4-ABF2-4412-9DF9-84BE9EC5F68B}" srcOrd="4" destOrd="0" parTransId="{A13D4FC2-C500-42B1-AAF5-F837CB09A718}" sibTransId="{562B9154-7226-4CDD-8BED-AA3EE0348D2B}"/>
    <dgm:cxn modelId="{9621D3BA-7ADF-4EB4-AB00-5C2F3FB291ED}" type="presOf" srcId="{79087016-975C-48D4-944D-A74E74E4AAD1}" destId="{8BBAE5F4-C197-4DF3-927A-4479AFA789CC}" srcOrd="0" destOrd="0" presId="urn:microsoft.com/office/officeart/2005/8/layout/process1"/>
    <dgm:cxn modelId="{A76C4BC4-5BBF-4262-8CA2-6D56A4E5F607}" type="presOf" srcId="{B093F0B4-ABF2-4412-9DF9-84BE9EC5F68B}" destId="{D7128AAA-3C9A-4688-B3C1-98240B600791}" srcOrd="0" destOrd="0" presId="urn:microsoft.com/office/officeart/2005/8/layout/process1"/>
    <dgm:cxn modelId="{F484C7D3-32D9-4D2F-BC18-F9CFE3D95E9A}" srcId="{5CE82D97-972E-4FC3-8AF8-0607821B1272}" destId="{6EE82995-57C5-402E-81C2-4582A9B2A99D}" srcOrd="2" destOrd="0" parTransId="{EF9F033D-7844-4073-AF13-952A2B09ED82}" sibTransId="{409A83B9-A166-4170-AF58-6BA1070879CE}"/>
    <dgm:cxn modelId="{6B21C3D5-ED60-4600-9AB9-FECD8AE0688D}" type="presOf" srcId="{5CE82D97-972E-4FC3-8AF8-0607821B1272}" destId="{6DDC5182-C417-4087-A8FA-E01EE5E94F74}" srcOrd="0" destOrd="0" presId="urn:microsoft.com/office/officeart/2005/8/layout/process1"/>
    <dgm:cxn modelId="{B739C6EB-37F3-4110-841D-BC2FB5740E30}" type="presOf" srcId="{409A83B9-A166-4170-AF58-6BA1070879CE}" destId="{04778C32-7E59-4E2E-8C20-9251DA518BCA}" srcOrd="1" destOrd="0" presId="urn:microsoft.com/office/officeart/2005/8/layout/process1"/>
    <dgm:cxn modelId="{A64C9BF9-2E34-4534-B627-8F5DAE1B209E}" type="presOf" srcId="{409A83B9-A166-4170-AF58-6BA1070879CE}" destId="{4D7F139D-C51B-42D6-A16D-6C90EA91D58C}" srcOrd="0" destOrd="0" presId="urn:microsoft.com/office/officeart/2005/8/layout/process1"/>
    <dgm:cxn modelId="{182BE0F9-224D-4C1E-9707-5E4661C0732A}" type="presOf" srcId="{70BA8F9A-D64A-428E-9941-B48928A18D26}" destId="{14D9F7A8-774C-4EDB-B704-9761906423C6}" srcOrd="1" destOrd="0" presId="urn:microsoft.com/office/officeart/2005/8/layout/process1"/>
    <dgm:cxn modelId="{22E352AA-ED23-412F-A845-D2E911BF46C5}" type="presParOf" srcId="{6DDC5182-C417-4087-A8FA-E01EE5E94F74}" destId="{8BBAE5F4-C197-4DF3-927A-4479AFA789CC}" srcOrd="0" destOrd="0" presId="urn:microsoft.com/office/officeart/2005/8/layout/process1"/>
    <dgm:cxn modelId="{FE2EB782-B833-424A-8DC6-8E8B3E044F20}" type="presParOf" srcId="{6DDC5182-C417-4087-A8FA-E01EE5E94F74}" destId="{26CEDE52-F98A-4C53-97DC-94DEBAB38335}" srcOrd="1" destOrd="0" presId="urn:microsoft.com/office/officeart/2005/8/layout/process1"/>
    <dgm:cxn modelId="{E4ED6BAF-496E-4AFD-8705-14693492F50B}" type="presParOf" srcId="{26CEDE52-F98A-4C53-97DC-94DEBAB38335}" destId="{14D9F7A8-774C-4EDB-B704-9761906423C6}" srcOrd="0" destOrd="0" presId="urn:microsoft.com/office/officeart/2005/8/layout/process1"/>
    <dgm:cxn modelId="{C745A87A-66C1-40BD-A042-3E976AC7FD1A}" type="presParOf" srcId="{6DDC5182-C417-4087-A8FA-E01EE5E94F74}" destId="{87490ECA-8A74-4EAD-9E84-7164709FD8C0}" srcOrd="2" destOrd="0" presId="urn:microsoft.com/office/officeart/2005/8/layout/process1"/>
    <dgm:cxn modelId="{130A9190-593D-42F2-B93E-25B82B8B1CC5}" type="presParOf" srcId="{6DDC5182-C417-4087-A8FA-E01EE5E94F74}" destId="{154CB5EF-3A9E-45E6-91CF-15FD5AB4FD3A}" srcOrd="3" destOrd="0" presId="urn:microsoft.com/office/officeart/2005/8/layout/process1"/>
    <dgm:cxn modelId="{0AB0FA4E-4318-484F-B079-217CCFE8F2D0}" type="presParOf" srcId="{154CB5EF-3A9E-45E6-91CF-15FD5AB4FD3A}" destId="{4E1DBC44-1AEF-4A31-BF15-15151A834956}" srcOrd="0" destOrd="0" presId="urn:microsoft.com/office/officeart/2005/8/layout/process1"/>
    <dgm:cxn modelId="{4C2D9912-2E4C-4356-8C20-9BD0A454661C}" type="presParOf" srcId="{6DDC5182-C417-4087-A8FA-E01EE5E94F74}" destId="{FBE82237-F95A-4F31-8338-EC84A03C987A}" srcOrd="4" destOrd="0" presId="urn:microsoft.com/office/officeart/2005/8/layout/process1"/>
    <dgm:cxn modelId="{77830212-65DF-4873-A823-BC88A4139F06}" type="presParOf" srcId="{6DDC5182-C417-4087-A8FA-E01EE5E94F74}" destId="{4D7F139D-C51B-42D6-A16D-6C90EA91D58C}" srcOrd="5" destOrd="0" presId="urn:microsoft.com/office/officeart/2005/8/layout/process1"/>
    <dgm:cxn modelId="{31ABC96B-F0D5-4FB5-85A4-F562298AAD1B}" type="presParOf" srcId="{4D7F139D-C51B-42D6-A16D-6C90EA91D58C}" destId="{04778C32-7E59-4E2E-8C20-9251DA518BCA}" srcOrd="0" destOrd="0" presId="urn:microsoft.com/office/officeart/2005/8/layout/process1"/>
    <dgm:cxn modelId="{EF7B7162-BE73-4BC7-B3CE-A6845799331F}" type="presParOf" srcId="{6DDC5182-C417-4087-A8FA-E01EE5E94F74}" destId="{1E0AD6D9-742C-4834-9939-9D7777E3667E}" srcOrd="6" destOrd="0" presId="urn:microsoft.com/office/officeart/2005/8/layout/process1"/>
    <dgm:cxn modelId="{AF103FD4-8C52-4CCE-BF1C-A2723EFCF35F}" type="presParOf" srcId="{6DDC5182-C417-4087-A8FA-E01EE5E94F74}" destId="{89FAB6AF-DC0F-4C5F-A578-F5E7D3A4A36C}" srcOrd="7" destOrd="0" presId="urn:microsoft.com/office/officeart/2005/8/layout/process1"/>
    <dgm:cxn modelId="{60283DCD-29CD-4A35-9561-B35D5D76B45A}" type="presParOf" srcId="{89FAB6AF-DC0F-4C5F-A578-F5E7D3A4A36C}" destId="{930994CB-4045-46A1-9D83-476A66B07028}" srcOrd="0" destOrd="0" presId="urn:microsoft.com/office/officeart/2005/8/layout/process1"/>
    <dgm:cxn modelId="{228900FB-4708-4421-BF06-B2AE83F98006}" type="presParOf" srcId="{6DDC5182-C417-4087-A8FA-E01EE5E94F74}" destId="{D7128AAA-3C9A-4688-B3C1-98240B600791}" srcOrd="8"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D8CE6-B917-424B-B990-BC2A00C4002F}">
      <dsp:nvSpPr>
        <dsp:cNvPr id="0" name=""/>
        <dsp:cNvSpPr/>
      </dsp:nvSpPr>
      <dsp:spPr>
        <a:xfrm>
          <a:off x="3865129" y="1687"/>
          <a:ext cx="2350325" cy="817447"/>
        </a:xfrm>
        <a:prstGeom prst="roundRect">
          <a:avLst/>
        </a:prstGeom>
        <a:solidFill>
          <a:srgbClr val="0026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002664"/>
            </a:buClr>
            <a:buNone/>
          </a:pPr>
          <a:r>
            <a:rPr lang="en-US" sz="1500" kern="1200">
              <a:latin typeface="Arial"/>
              <a:ea typeface="SimSun"/>
              <a:cs typeface="Times New Roman"/>
            </a:rPr>
            <a:t>A. Facilitated Governance Reform – ALTIF and FoVEP</a:t>
          </a:r>
        </a:p>
      </dsp:txBody>
      <dsp:txXfrm>
        <a:off x="3905033" y="41591"/>
        <a:ext cx="2270517" cy="737639"/>
      </dsp:txXfrm>
    </dsp:sp>
    <dsp:sp modelId="{EA64149B-6304-4A6E-84FC-31D3452244FD}">
      <dsp:nvSpPr>
        <dsp:cNvPr id="0" name=""/>
        <dsp:cNvSpPr/>
      </dsp:nvSpPr>
      <dsp:spPr>
        <a:xfrm>
          <a:off x="4246203" y="809953"/>
          <a:ext cx="2700045" cy="2700045"/>
        </a:xfrm>
        <a:custGeom>
          <a:avLst/>
          <a:gdLst/>
          <a:ahLst/>
          <a:cxnLst/>
          <a:rect l="0" t="0" r="0" b="0"/>
          <a:pathLst>
            <a:path>
              <a:moveTo>
                <a:pt x="1517738" y="10458"/>
              </a:moveTo>
              <a:arcTo wR="1350022" hR="1350022" stAng="16628183" swAng="2721933"/>
            </a:path>
          </a:pathLst>
        </a:custGeom>
        <a:noFill/>
        <a:ln w="6350" cap="flat" cmpd="sng" algn="ctr">
          <a:solidFill>
            <a:srgbClr val="002664"/>
          </a:solidFill>
          <a:prstDash val="solid"/>
          <a:miter lim="800000"/>
        </a:ln>
        <a:effectLst/>
      </dsp:spPr>
      <dsp:style>
        <a:lnRef idx="1">
          <a:scrgbClr r="0" g="0" b="0"/>
        </a:lnRef>
        <a:fillRef idx="0">
          <a:scrgbClr r="0" g="0" b="0"/>
        </a:fillRef>
        <a:effectRef idx="0">
          <a:scrgbClr r="0" g="0" b="0"/>
        </a:effectRef>
        <a:fontRef idx="minor"/>
      </dsp:style>
    </dsp:sp>
    <dsp:sp modelId="{266CD716-5568-4B69-9E08-195EC19B37C3}">
      <dsp:nvSpPr>
        <dsp:cNvPr id="0" name=""/>
        <dsp:cNvSpPr/>
      </dsp:nvSpPr>
      <dsp:spPr>
        <a:xfrm>
          <a:off x="6211679" y="1346611"/>
          <a:ext cx="2350325" cy="817447"/>
        </a:xfrm>
        <a:prstGeom prst="roundRect">
          <a:avLst/>
        </a:prstGeom>
        <a:solidFill>
          <a:srgbClr val="BC133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002664"/>
            </a:buClr>
            <a:buNone/>
          </a:pPr>
          <a:r>
            <a:rPr lang="en-US" sz="1500" kern="1200">
              <a:latin typeface="Arial"/>
              <a:ea typeface="SimSun"/>
              <a:cs typeface="Times New Roman"/>
            </a:rPr>
            <a:t>B. Active Program Monitoring Hub</a:t>
          </a:r>
        </a:p>
      </dsp:txBody>
      <dsp:txXfrm>
        <a:off x="6251583" y="1386515"/>
        <a:ext cx="2270517" cy="737639"/>
      </dsp:txXfrm>
    </dsp:sp>
    <dsp:sp modelId="{220B8513-780B-488B-B57F-F2A661CCE806}">
      <dsp:nvSpPr>
        <dsp:cNvPr id="0" name=""/>
        <dsp:cNvSpPr/>
      </dsp:nvSpPr>
      <dsp:spPr>
        <a:xfrm>
          <a:off x="4244239" y="10474"/>
          <a:ext cx="2700045" cy="2700045"/>
        </a:xfrm>
        <a:custGeom>
          <a:avLst/>
          <a:gdLst/>
          <a:ahLst/>
          <a:cxnLst/>
          <a:rect l="0" t="0" r="0" b="0"/>
          <a:pathLst>
            <a:path>
              <a:moveTo>
                <a:pt x="2428416" y="2162198"/>
              </a:moveTo>
              <a:arcTo wR="1350022" hR="1350022" stAng="2219080" swAng="2761093"/>
            </a:path>
          </a:pathLst>
        </a:custGeom>
        <a:noFill/>
        <a:ln w="6350" cap="flat" cmpd="sng" algn="ctr">
          <a:solidFill>
            <a:srgbClr val="002664"/>
          </a:solidFill>
          <a:prstDash val="solid"/>
          <a:miter lim="800000"/>
        </a:ln>
        <a:effectLst/>
      </dsp:spPr>
      <dsp:style>
        <a:lnRef idx="1">
          <a:scrgbClr r="0" g="0" b="0"/>
        </a:lnRef>
        <a:fillRef idx="0">
          <a:scrgbClr r="0" g="0" b="0"/>
        </a:fillRef>
        <a:effectRef idx="0">
          <a:scrgbClr r="0" g="0" b="0"/>
        </a:effectRef>
        <a:fontRef idx="minor"/>
      </dsp:style>
    </dsp:sp>
    <dsp:sp modelId="{D2B9CCE4-78F7-4B5F-8049-0C1060C323DE}">
      <dsp:nvSpPr>
        <dsp:cNvPr id="0" name=""/>
        <dsp:cNvSpPr/>
      </dsp:nvSpPr>
      <dsp:spPr>
        <a:xfrm>
          <a:off x="3865129" y="2701733"/>
          <a:ext cx="2350325" cy="817447"/>
        </a:xfrm>
        <a:prstGeom prst="roundRect">
          <a:avLst/>
        </a:prstGeom>
        <a:solidFill>
          <a:srgbClr val="3D7E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002664"/>
            </a:buClr>
            <a:buNone/>
          </a:pPr>
          <a:r>
            <a:rPr lang="en-US" sz="1500" kern="1200">
              <a:latin typeface="Arial"/>
              <a:ea typeface="SimSun"/>
              <a:cs typeface="Times New Roman"/>
            </a:rPr>
            <a:t>C. Communications</a:t>
          </a:r>
        </a:p>
      </dsp:txBody>
      <dsp:txXfrm>
        <a:off x="3905033" y="2741637"/>
        <a:ext cx="2270517" cy="737639"/>
      </dsp:txXfrm>
    </dsp:sp>
    <dsp:sp modelId="{8EDFCCA4-6604-44B2-B4DE-C5801E98EDDD}">
      <dsp:nvSpPr>
        <dsp:cNvPr id="0" name=""/>
        <dsp:cNvSpPr/>
      </dsp:nvSpPr>
      <dsp:spPr>
        <a:xfrm>
          <a:off x="3102382" y="8570"/>
          <a:ext cx="2700045" cy="2700045"/>
        </a:xfrm>
        <a:custGeom>
          <a:avLst/>
          <a:gdLst/>
          <a:ahLst/>
          <a:cxnLst/>
          <a:rect l="0" t="0" r="0" b="0"/>
          <a:pathLst>
            <a:path>
              <a:moveTo>
                <a:pt x="1203089" y="2692026"/>
              </a:moveTo>
              <a:arcTo wR="1350022" hR="1350022" stAng="5774899" swAng="2783568"/>
            </a:path>
          </a:pathLst>
        </a:custGeom>
        <a:noFill/>
        <a:ln w="6350" cap="flat" cmpd="sng" algn="ctr">
          <a:solidFill>
            <a:srgbClr val="002664"/>
          </a:solidFill>
          <a:prstDash val="solid"/>
          <a:miter lim="800000"/>
        </a:ln>
        <a:effectLst/>
      </dsp:spPr>
      <dsp:style>
        <a:lnRef idx="1">
          <a:scrgbClr r="0" g="0" b="0"/>
        </a:lnRef>
        <a:fillRef idx="0">
          <a:scrgbClr r="0" g="0" b="0"/>
        </a:fillRef>
        <a:effectRef idx="0">
          <a:scrgbClr r="0" g="0" b="0"/>
        </a:effectRef>
        <a:fontRef idx="minor"/>
      </dsp:style>
    </dsp:sp>
    <dsp:sp modelId="{BA2D4466-8775-42EF-9B5A-4F9454193B9C}">
      <dsp:nvSpPr>
        <dsp:cNvPr id="0" name=""/>
        <dsp:cNvSpPr/>
      </dsp:nvSpPr>
      <dsp:spPr>
        <a:xfrm>
          <a:off x="1473590" y="1351710"/>
          <a:ext cx="2350325" cy="817447"/>
        </a:xfrm>
        <a:prstGeom prst="roundRect">
          <a:avLst/>
        </a:prstGeom>
        <a:solidFill>
          <a:srgbClr val="89898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Clr>
              <a:srgbClr val="002664"/>
            </a:buClr>
            <a:buNone/>
          </a:pPr>
          <a:r>
            <a:rPr lang="en-US" sz="1500" kern="1200">
              <a:latin typeface="Arial"/>
              <a:ea typeface="SimSun"/>
              <a:cs typeface="Times New Roman"/>
            </a:rPr>
            <a:t>D. Administrative Support</a:t>
          </a:r>
          <a:endParaRPr lang="es-GT" sz="1500" kern="1200"/>
        </a:p>
      </dsp:txBody>
      <dsp:txXfrm>
        <a:off x="1513494" y="1391614"/>
        <a:ext cx="2270517" cy="737639"/>
      </dsp:txXfrm>
    </dsp:sp>
    <dsp:sp modelId="{8B43889F-B04B-42D5-A1A3-EE21B32A43E6}">
      <dsp:nvSpPr>
        <dsp:cNvPr id="0" name=""/>
        <dsp:cNvSpPr/>
      </dsp:nvSpPr>
      <dsp:spPr>
        <a:xfrm>
          <a:off x="3102382" y="812251"/>
          <a:ext cx="2700045" cy="2700045"/>
        </a:xfrm>
        <a:custGeom>
          <a:avLst/>
          <a:gdLst/>
          <a:ahLst/>
          <a:cxnLst/>
          <a:rect l="0" t="0" r="0" b="0"/>
          <a:pathLst>
            <a:path>
              <a:moveTo>
                <a:pt x="276956" y="530821"/>
              </a:moveTo>
              <a:arcTo wR="1350022" hR="1350022" stAng="13041533" swAng="2783568"/>
            </a:path>
          </a:pathLst>
        </a:custGeom>
        <a:noFill/>
        <a:ln w="6350" cap="flat" cmpd="sng" algn="ctr">
          <a:solidFill>
            <a:srgbClr val="002664"/>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E5F4-C197-4DF3-927A-4479AFA789CC}">
      <dsp:nvSpPr>
        <dsp:cNvPr id="0" name=""/>
        <dsp:cNvSpPr/>
      </dsp:nvSpPr>
      <dsp:spPr>
        <a:xfrm>
          <a:off x="7303" y="0"/>
          <a:ext cx="1591804"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Early/Mid-May 2021</a:t>
          </a:r>
        </a:p>
        <a:p>
          <a:pPr marL="0" lvl="0" indent="0" algn="ctr" defTabSz="889000">
            <a:lnSpc>
              <a:spcPct val="90000"/>
            </a:lnSpc>
            <a:spcBef>
              <a:spcPct val="0"/>
            </a:spcBef>
            <a:spcAft>
              <a:spcPct val="35000"/>
            </a:spcAft>
            <a:buNone/>
          </a:pPr>
          <a:r>
            <a:rPr lang="en-US" sz="2000" kern="1200"/>
            <a:t>Solicitation Issued</a:t>
          </a:r>
        </a:p>
      </dsp:txBody>
      <dsp:txXfrm>
        <a:off x="46712" y="39409"/>
        <a:ext cx="1512986" cy="1266688"/>
      </dsp:txXfrm>
    </dsp:sp>
    <dsp:sp modelId="{26CEDE52-F98A-4C53-97DC-94DEBAB38335}">
      <dsp:nvSpPr>
        <dsp:cNvPr id="0" name=""/>
        <dsp:cNvSpPr/>
      </dsp:nvSpPr>
      <dsp:spPr>
        <a:xfrm>
          <a:off x="1758289" y="475369"/>
          <a:ext cx="337462" cy="394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58289" y="554322"/>
        <a:ext cx="236223" cy="236861"/>
      </dsp:txXfrm>
    </dsp:sp>
    <dsp:sp modelId="{87490ECA-8A74-4EAD-9E84-7164709FD8C0}">
      <dsp:nvSpPr>
        <dsp:cNvPr id="0" name=""/>
        <dsp:cNvSpPr/>
      </dsp:nvSpPr>
      <dsp:spPr>
        <a:xfrm>
          <a:off x="2235830" y="0"/>
          <a:ext cx="1823189"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Late May/Early June 2021</a:t>
          </a:r>
        </a:p>
        <a:p>
          <a:pPr marL="0" lvl="0" indent="0" algn="ctr" defTabSz="889000">
            <a:lnSpc>
              <a:spcPct val="90000"/>
            </a:lnSpc>
            <a:spcBef>
              <a:spcPct val="0"/>
            </a:spcBef>
            <a:spcAft>
              <a:spcPct val="35000"/>
            </a:spcAft>
            <a:buNone/>
          </a:pPr>
          <a:r>
            <a:rPr lang="en-US" sz="2000" b="0" kern="1200"/>
            <a:t>Pre-Submission Conference</a:t>
          </a:r>
        </a:p>
      </dsp:txBody>
      <dsp:txXfrm>
        <a:off x="2275239" y="39409"/>
        <a:ext cx="1744371" cy="1266688"/>
      </dsp:txXfrm>
    </dsp:sp>
    <dsp:sp modelId="{154CB5EF-3A9E-45E6-91CF-15FD5AB4FD3A}">
      <dsp:nvSpPr>
        <dsp:cNvPr id="0" name=""/>
        <dsp:cNvSpPr/>
      </dsp:nvSpPr>
      <dsp:spPr>
        <a:xfrm>
          <a:off x="4218200" y="475369"/>
          <a:ext cx="337462" cy="394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18200" y="554322"/>
        <a:ext cx="236223" cy="236861"/>
      </dsp:txXfrm>
    </dsp:sp>
    <dsp:sp modelId="{FBE82237-F95A-4F31-8338-EC84A03C987A}">
      <dsp:nvSpPr>
        <dsp:cNvPr id="0" name=""/>
        <dsp:cNvSpPr/>
      </dsp:nvSpPr>
      <dsp:spPr>
        <a:xfrm>
          <a:off x="4695742" y="0"/>
          <a:ext cx="1591804"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Early/Mid-June 2021</a:t>
          </a:r>
        </a:p>
        <a:p>
          <a:pPr marL="0" lvl="0" indent="0" algn="ctr" defTabSz="889000">
            <a:lnSpc>
              <a:spcPct val="90000"/>
            </a:lnSpc>
            <a:spcBef>
              <a:spcPct val="0"/>
            </a:spcBef>
            <a:spcAft>
              <a:spcPct val="35000"/>
            </a:spcAft>
            <a:buNone/>
          </a:pPr>
          <a:r>
            <a:rPr lang="en-US" sz="2000" b="0" kern="1200"/>
            <a:t>Quotations Due</a:t>
          </a:r>
        </a:p>
      </dsp:txBody>
      <dsp:txXfrm>
        <a:off x="4735151" y="39409"/>
        <a:ext cx="1512986" cy="1266688"/>
      </dsp:txXfrm>
    </dsp:sp>
    <dsp:sp modelId="{4D7F139D-C51B-42D6-A16D-6C90EA91D58C}">
      <dsp:nvSpPr>
        <dsp:cNvPr id="0" name=""/>
        <dsp:cNvSpPr/>
      </dsp:nvSpPr>
      <dsp:spPr>
        <a:xfrm>
          <a:off x="6446727" y="475369"/>
          <a:ext cx="337462" cy="394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46727" y="554322"/>
        <a:ext cx="236223" cy="236861"/>
      </dsp:txXfrm>
    </dsp:sp>
    <dsp:sp modelId="{1E0AD6D9-742C-4834-9939-9D7777E3667E}">
      <dsp:nvSpPr>
        <dsp:cNvPr id="0" name=""/>
        <dsp:cNvSpPr/>
      </dsp:nvSpPr>
      <dsp:spPr>
        <a:xfrm>
          <a:off x="6924269" y="0"/>
          <a:ext cx="1591804"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June – Early Sept 2021</a:t>
          </a:r>
        </a:p>
        <a:p>
          <a:pPr marL="0" lvl="0" indent="0" algn="ctr" defTabSz="889000">
            <a:lnSpc>
              <a:spcPct val="90000"/>
            </a:lnSpc>
            <a:spcBef>
              <a:spcPct val="0"/>
            </a:spcBef>
            <a:spcAft>
              <a:spcPct val="35000"/>
            </a:spcAft>
            <a:buNone/>
          </a:pPr>
          <a:r>
            <a:rPr lang="en-US" sz="2000" b="0" kern="1200"/>
            <a:t>Tech/Price Evaluations</a:t>
          </a:r>
        </a:p>
      </dsp:txBody>
      <dsp:txXfrm>
        <a:off x="6963678" y="39409"/>
        <a:ext cx="1512986" cy="1266688"/>
      </dsp:txXfrm>
    </dsp:sp>
    <dsp:sp modelId="{89FAB6AF-DC0F-4C5F-A578-F5E7D3A4A36C}">
      <dsp:nvSpPr>
        <dsp:cNvPr id="0" name=""/>
        <dsp:cNvSpPr/>
      </dsp:nvSpPr>
      <dsp:spPr>
        <a:xfrm>
          <a:off x="8675254" y="475369"/>
          <a:ext cx="337462" cy="394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675254" y="554322"/>
        <a:ext cx="236223" cy="236861"/>
      </dsp:txXfrm>
    </dsp:sp>
    <dsp:sp modelId="{D7128AAA-3C9A-4688-B3C1-98240B600791}">
      <dsp:nvSpPr>
        <dsp:cNvPr id="0" name=""/>
        <dsp:cNvSpPr/>
      </dsp:nvSpPr>
      <dsp:spPr>
        <a:xfrm>
          <a:off x="9152796" y="0"/>
          <a:ext cx="1591804"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Sept 2021</a:t>
          </a:r>
        </a:p>
        <a:p>
          <a:pPr marL="0" lvl="0" indent="0" algn="ctr" defTabSz="889000">
            <a:lnSpc>
              <a:spcPct val="90000"/>
            </a:lnSpc>
            <a:spcBef>
              <a:spcPct val="0"/>
            </a:spcBef>
            <a:spcAft>
              <a:spcPct val="35000"/>
            </a:spcAft>
            <a:buNone/>
          </a:pPr>
          <a:r>
            <a:rPr lang="en-US" sz="2000" b="0" kern="1200"/>
            <a:t>Contract Award</a:t>
          </a:r>
        </a:p>
      </dsp:txBody>
      <dsp:txXfrm>
        <a:off x="9192205" y="39409"/>
        <a:ext cx="1512986" cy="1266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19C07-3C44-496E-B379-63670492D5BE}">
      <dsp:nvSpPr>
        <dsp:cNvPr id="0" name=""/>
        <dsp:cNvSpPr/>
      </dsp:nvSpPr>
      <dsp:spPr>
        <a:xfrm>
          <a:off x="9242" y="298101"/>
          <a:ext cx="2762398" cy="3755135"/>
        </a:xfrm>
        <a:prstGeom prst="roundRect">
          <a:avLst>
            <a:gd name="adj" fmla="val 10000"/>
          </a:avLst>
        </a:prstGeom>
        <a:solidFill>
          <a:srgbClr val="3D7E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buNone/>
          </a:pPr>
          <a:r>
            <a:rPr lang="en-US" sz="2000" b="1" kern="1200"/>
            <a:t>A need for technical assistance is identified and task order draft produced by:</a:t>
          </a:r>
        </a:p>
        <a:p>
          <a:pPr marL="117475" lvl="0" indent="-117475" algn="l" defTabSz="889000">
            <a:lnSpc>
              <a:spcPct val="90000"/>
            </a:lnSpc>
            <a:spcBef>
              <a:spcPct val="0"/>
            </a:spcBef>
            <a:spcAft>
              <a:spcPct val="35000"/>
            </a:spcAft>
            <a:buNone/>
          </a:pPr>
          <a:r>
            <a:rPr lang="en-US" sz="2000" kern="1200"/>
            <a:t>- Teams working under the tourism task force with the assistance of the CCPS contractor</a:t>
          </a:r>
        </a:p>
        <a:p>
          <a:pPr marL="117475" lvl="0" indent="-117475" algn="l" defTabSz="889000">
            <a:lnSpc>
              <a:spcPct val="90000"/>
            </a:lnSpc>
            <a:spcBef>
              <a:spcPct val="0"/>
            </a:spcBef>
            <a:spcAft>
              <a:spcPct val="35000"/>
            </a:spcAft>
            <a:buNone/>
          </a:pPr>
          <a:r>
            <a:rPr lang="en-US" sz="2000" kern="1200"/>
            <a:t>- Any member of the Tourism Task Force</a:t>
          </a:r>
        </a:p>
        <a:p>
          <a:pPr marL="117475" lvl="0" indent="-117475" algn="l" defTabSz="889000">
            <a:lnSpc>
              <a:spcPct val="90000"/>
            </a:lnSpc>
            <a:spcBef>
              <a:spcPct val="0"/>
            </a:spcBef>
            <a:spcAft>
              <a:spcPct val="35000"/>
            </a:spcAft>
            <a:buNone/>
          </a:pPr>
          <a:r>
            <a:rPr lang="en-US" sz="2000" kern="1200"/>
            <a:t>- IFC and/or MCC</a:t>
          </a:r>
        </a:p>
      </dsp:txBody>
      <dsp:txXfrm>
        <a:off x="90150" y="379009"/>
        <a:ext cx="2600582" cy="3593319"/>
      </dsp:txXfrm>
    </dsp:sp>
    <dsp:sp modelId="{A718D220-ECDE-4500-B00D-C4D18FF850E6}">
      <dsp:nvSpPr>
        <dsp:cNvPr id="0" name=""/>
        <dsp:cNvSpPr/>
      </dsp:nvSpPr>
      <dsp:spPr>
        <a:xfrm>
          <a:off x="3047880" y="1833131"/>
          <a:ext cx="585628" cy="685074"/>
        </a:xfrm>
        <a:prstGeom prst="rightArrow">
          <a:avLst>
            <a:gd name="adj1" fmla="val 60000"/>
            <a:gd name="adj2" fmla="val 50000"/>
          </a:avLst>
        </a:prstGeom>
        <a:solidFill>
          <a:srgbClr val="0026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47880" y="1970146"/>
        <a:ext cx="409940" cy="411044"/>
      </dsp:txXfrm>
    </dsp:sp>
    <dsp:sp modelId="{47F7DA6C-C4E3-4610-9736-B9FE8396AA81}">
      <dsp:nvSpPr>
        <dsp:cNvPr id="0" name=""/>
        <dsp:cNvSpPr/>
      </dsp:nvSpPr>
      <dsp:spPr>
        <a:xfrm>
          <a:off x="3876600" y="298101"/>
          <a:ext cx="2762398" cy="3755135"/>
        </a:xfrm>
        <a:prstGeom prst="roundRect">
          <a:avLst>
            <a:gd name="adj" fmla="val 10000"/>
          </a:avLst>
        </a:prstGeom>
        <a:solidFill>
          <a:srgbClr val="3D7E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buNone/>
          </a:pPr>
          <a:r>
            <a:rPr lang="en-US" sz="2000" b="1" kern="1200"/>
            <a:t>Tourism Investment Task Force reviews, approves, and allocates budget </a:t>
          </a:r>
        </a:p>
        <a:p>
          <a:pPr marL="117475" lvl="0" indent="-117475" algn="l" defTabSz="889000">
            <a:lnSpc>
              <a:spcPct val="90000"/>
            </a:lnSpc>
            <a:spcBef>
              <a:spcPct val="0"/>
            </a:spcBef>
            <a:spcAft>
              <a:spcPct val="35000"/>
            </a:spcAft>
            <a:buNone/>
          </a:pPr>
          <a:r>
            <a:rPr lang="en-US" sz="2000" kern="1200"/>
            <a:t>- During quarterly meetings</a:t>
          </a:r>
        </a:p>
        <a:p>
          <a:pPr marL="117475" lvl="0" indent="-117475" algn="l" defTabSz="889000">
            <a:lnSpc>
              <a:spcPct val="90000"/>
            </a:lnSpc>
            <a:spcBef>
              <a:spcPct val="0"/>
            </a:spcBef>
            <a:spcAft>
              <a:spcPct val="35000"/>
            </a:spcAft>
            <a:buNone/>
          </a:pPr>
          <a:r>
            <a:rPr lang="en-US" sz="2000" kern="1200"/>
            <a:t>- In writing if necessary and appropriate</a:t>
          </a:r>
        </a:p>
      </dsp:txBody>
      <dsp:txXfrm>
        <a:off x="3957508" y="379009"/>
        <a:ext cx="2600582" cy="3593319"/>
      </dsp:txXfrm>
    </dsp:sp>
    <dsp:sp modelId="{9ABB16AD-97E6-40B1-BA6C-EC8C9F24A969}">
      <dsp:nvSpPr>
        <dsp:cNvPr id="0" name=""/>
        <dsp:cNvSpPr/>
      </dsp:nvSpPr>
      <dsp:spPr>
        <a:xfrm>
          <a:off x="6915239" y="1833131"/>
          <a:ext cx="585628" cy="685074"/>
        </a:xfrm>
        <a:prstGeom prst="rightArrow">
          <a:avLst>
            <a:gd name="adj1" fmla="val 60000"/>
            <a:gd name="adj2" fmla="val 50000"/>
          </a:avLst>
        </a:prstGeom>
        <a:solidFill>
          <a:srgbClr val="00266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915239" y="1970146"/>
        <a:ext cx="409940" cy="411044"/>
      </dsp:txXfrm>
    </dsp:sp>
    <dsp:sp modelId="{F287061D-3B17-4DEF-A61A-47D0F7DEB6E4}">
      <dsp:nvSpPr>
        <dsp:cNvPr id="0" name=""/>
        <dsp:cNvSpPr/>
      </dsp:nvSpPr>
      <dsp:spPr>
        <a:xfrm>
          <a:off x="7743958" y="298101"/>
          <a:ext cx="2762398" cy="3755135"/>
        </a:xfrm>
        <a:prstGeom prst="roundRect">
          <a:avLst>
            <a:gd name="adj" fmla="val 10000"/>
          </a:avLst>
        </a:prstGeom>
        <a:solidFill>
          <a:srgbClr val="3D7E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MCC receives request from the Task Force and finalizes the task order for the CCPS contractor </a:t>
          </a:r>
        </a:p>
      </dsp:txBody>
      <dsp:txXfrm>
        <a:off x="7824866" y="379009"/>
        <a:ext cx="2600582" cy="3593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E5F4-C197-4DF3-927A-4479AFA789CC}">
      <dsp:nvSpPr>
        <dsp:cNvPr id="0" name=""/>
        <dsp:cNvSpPr/>
      </dsp:nvSpPr>
      <dsp:spPr>
        <a:xfrm>
          <a:off x="7303" y="0"/>
          <a:ext cx="1591804"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Spring 2021</a:t>
          </a:r>
        </a:p>
        <a:p>
          <a:pPr marL="0" lvl="0" indent="0" algn="ctr" defTabSz="800100">
            <a:lnSpc>
              <a:spcPct val="90000"/>
            </a:lnSpc>
            <a:spcBef>
              <a:spcPct val="0"/>
            </a:spcBef>
            <a:spcAft>
              <a:spcPct val="35000"/>
            </a:spcAft>
            <a:buNone/>
          </a:pPr>
          <a:r>
            <a:rPr lang="en-US" sz="1800" kern="1200"/>
            <a:t>APS NOFO Solicitation Issued</a:t>
          </a:r>
        </a:p>
      </dsp:txBody>
      <dsp:txXfrm>
        <a:off x="46712" y="39409"/>
        <a:ext cx="1512986" cy="1266688"/>
      </dsp:txXfrm>
    </dsp:sp>
    <dsp:sp modelId="{26CEDE52-F98A-4C53-97DC-94DEBAB38335}">
      <dsp:nvSpPr>
        <dsp:cNvPr id="0" name=""/>
        <dsp:cNvSpPr/>
      </dsp:nvSpPr>
      <dsp:spPr>
        <a:xfrm>
          <a:off x="1764928" y="475369"/>
          <a:ext cx="351538" cy="394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64928" y="554322"/>
        <a:ext cx="246077" cy="236861"/>
      </dsp:txXfrm>
    </dsp:sp>
    <dsp:sp modelId="{87490ECA-8A74-4EAD-9E84-7164709FD8C0}">
      <dsp:nvSpPr>
        <dsp:cNvPr id="0" name=""/>
        <dsp:cNvSpPr/>
      </dsp:nvSpPr>
      <dsp:spPr>
        <a:xfrm>
          <a:off x="2262388" y="0"/>
          <a:ext cx="1823189"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Late May/Early June 2021</a:t>
          </a:r>
        </a:p>
        <a:p>
          <a:pPr marL="0" lvl="0" indent="0" algn="ctr" defTabSz="800100">
            <a:lnSpc>
              <a:spcPct val="90000"/>
            </a:lnSpc>
            <a:spcBef>
              <a:spcPct val="0"/>
            </a:spcBef>
            <a:spcAft>
              <a:spcPct val="35000"/>
            </a:spcAft>
            <a:buNone/>
          </a:pPr>
          <a:r>
            <a:rPr lang="en-US" sz="1800" b="0" kern="1200"/>
            <a:t>Stage I: Concept Paper</a:t>
          </a:r>
        </a:p>
      </dsp:txBody>
      <dsp:txXfrm>
        <a:off x="2301797" y="39409"/>
        <a:ext cx="1744371" cy="1266688"/>
      </dsp:txXfrm>
    </dsp:sp>
    <dsp:sp modelId="{154CB5EF-3A9E-45E6-91CF-15FD5AB4FD3A}">
      <dsp:nvSpPr>
        <dsp:cNvPr id="0" name=""/>
        <dsp:cNvSpPr/>
      </dsp:nvSpPr>
      <dsp:spPr>
        <a:xfrm>
          <a:off x="4238119" y="475369"/>
          <a:ext cx="323387" cy="394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238119" y="554322"/>
        <a:ext cx="226371" cy="236861"/>
      </dsp:txXfrm>
    </dsp:sp>
    <dsp:sp modelId="{FBE82237-F95A-4F31-8338-EC84A03C987A}">
      <dsp:nvSpPr>
        <dsp:cNvPr id="0" name=""/>
        <dsp:cNvSpPr/>
      </dsp:nvSpPr>
      <dsp:spPr>
        <a:xfrm>
          <a:off x="4695742" y="0"/>
          <a:ext cx="1591804"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Early/Mid-June 2021</a:t>
          </a:r>
        </a:p>
        <a:p>
          <a:pPr marL="0" lvl="0" indent="0" algn="ctr" defTabSz="800100">
            <a:lnSpc>
              <a:spcPct val="90000"/>
            </a:lnSpc>
            <a:spcBef>
              <a:spcPct val="0"/>
            </a:spcBef>
            <a:spcAft>
              <a:spcPct val="35000"/>
            </a:spcAft>
            <a:buNone/>
          </a:pPr>
          <a:r>
            <a:rPr lang="en-US" sz="1800" b="0" kern="1200"/>
            <a:t>Stage II: Co-Creation</a:t>
          </a:r>
        </a:p>
      </dsp:txBody>
      <dsp:txXfrm>
        <a:off x="4735151" y="39409"/>
        <a:ext cx="1512986" cy="1266688"/>
      </dsp:txXfrm>
    </dsp:sp>
    <dsp:sp modelId="{4D7F139D-C51B-42D6-A16D-6C90EA91D58C}">
      <dsp:nvSpPr>
        <dsp:cNvPr id="0" name=""/>
        <dsp:cNvSpPr/>
      </dsp:nvSpPr>
      <dsp:spPr>
        <a:xfrm>
          <a:off x="6446727" y="475369"/>
          <a:ext cx="337462" cy="394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46727" y="554322"/>
        <a:ext cx="236223" cy="236861"/>
      </dsp:txXfrm>
    </dsp:sp>
    <dsp:sp modelId="{1E0AD6D9-742C-4834-9939-9D7777E3667E}">
      <dsp:nvSpPr>
        <dsp:cNvPr id="0" name=""/>
        <dsp:cNvSpPr/>
      </dsp:nvSpPr>
      <dsp:spPr>
        <a:xfrm>
          <a:off x="6924269" y="0"/>
          <a:ext cx="1591804"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June – Early Sept 2021</a:t>
          </a:r>
        </a:p>
        <a:p>
          <a:pPr marL="0" lvl="0" indent="0" algn="ctr" defTabSz="800100">
            <a:lnSpc>
              <a:spcPct val="90000"/>
            </a:lnSpc>
            <a:spcBef>
              <a:spcPct val="0"/>
            </a:spcBef>
            <a:spcAft>
              <a:spcPct val="35000"/>
            </a:spcAft>
            <a:buNone/>
          </a:pPr>
          <a:r>
            <a:rPr lang="en-US" sz="1800" b="0" kern="1200"/>
            <a:t>Stage III: Full Application</a:t>
          </a:r>
        </a:p>
      </dsp:txBody>
      <dsp:txXfrm>
        <a:off x="6963678" y="39409"/>
        <a:ext cx="1512986" cy="1266688"/>
      </dsp:txXfrm>
    </dsp:sp>
    <dsp:sp modelId="{89FAB6AF-DC0F-4C5F-A578-F5E7D3A4A36C}">
      <dsp:nvSpPr>
        <dsp:cNvPr id="0" name=""/>
        <dsp:cNvSpPr/>
      </dsp:nvSpPr>
      <dsp:spPr>
        <a:xfrm>
          <a:off x="8675254" y="475369"/>
          <a:ext cx="337462" cy="394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675254" y="554322"/>
        <a:ext cx="236223" cy="236861"/>
      </dsp:txXfrm>
    </dsp:sp>
    <dsp:sp modelId="{D7128AAA-3C9A-4688-B3C1-98240B600791}">
      <dsp:nvSpPr>
        <dsp:cNvPr id="0" name=""/>
        <dsp:cNvSpPr/>
      </dsp:nvSpPr>
      <dsp:spPr>
        <a:xfrm>
          <a:off x="9152796" y="0"/>
          <a:ext cx="1591804" cy="13455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Sept 2021</a:t>
          </a:r>
        </a:p>
        <a:p>
          <a:pPr marL="0" lvl="0" indent="0" algn="ctr" defTabSz="800100">
            <a:lnSpc>
              <a:spcPct val="90000"/>
            </a:lnSpc>
            <a:spcBef>
              <a:spcPct val="0"/>
            </a:spcBef>
            <a:spcAft>
              <a:spcPct val="35000"/>
            </a:spcAft>
            <a:buNone/>
          </a:pPr>
          <a:r>
            <a:rPr lang="en-US" sz="1800" b="0" kern="1200"/>
            <a:t>Stage IV: Cooperative Agreement Award</a:t>
          </a:r>
        </a:p>
      </dsp:txBody>
      <dsp:txXfrm>
        <a:off x="9192205" y="39409"/>
        <a:ext cx="1512986" cy="126668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F332-A4F2-4D87-9939-EA4F342D80AB}"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91C63-3EB7-4698-9CF3-DC1A1695DFCF}" type="slidenum">
              <a:rPr lang="en-US" smtClean="0"/>
              <a:t>‹#›</a:t>
            </a:fld>
            <a:endParaRPr lang="en-US"/>
          </a:p>
        </p:txBody>
      </p:sp>
    </p:spTree>
    <p:extLst>
      <p:ext uri="{BB962C8B-B14F-4D97-AF65-F5344CB8AC3E}">
        <p14:creationId xmlns:p14="http://schemas.microsoft.com/office/powerpoint/2010/main" val="147233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mcc.gov/blog?fwp_blog_country=6172" TargetMode="External"/><Relationship Id="rId13" Type="http://schemas.openxmlformats.org/officeDocument/2006/relationships/hyperlink" Target="https://www.mcc.gov/news-and-events/video/video-102918-malawi-compact-annies-story" TargetMode="External"/><Relationship Id="rId3" Type="http://schemas.openxmlformats.org/officeDocument/2006/relationships/hyperlink" Target="https://www.mcc.gov/our-impact/evaluation-briefs?fwp_resource_country=6172" TargetMode="External"/><Relationship Id="rId7" Type="http://schemas.openxmlformats.org/officeDocument/2006/relationships/hyperlink" Target="https://www.mcc.gov/our-impact/evaluation-briefs?fwp_resource_country=6136" TargetMode="External"/><Relationship Id="rId12" Type="http://schemas.openxmlformats.org/officeDocument/2006/relationships/hyperlink" Target="https://www.mcc.gov/blog?fwp_blog_country=6136"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mcc.gov/our-impact/evaluation-briefs?fwp_resource_country=6149" TargetMode="External"/><Relationship Id="rId11" Type="http://schemas.openxmlformats.org/officeDocument/2006/relationships/hyperlink" Target="https://www.mcc.gov/blog?fwp_blog_country=6149" TargetMode="External"/><Relationship Id="rId5" Type="http://schemas.openxmlformats.org/officeDocument/2006/relationships/hyperlink" Target="https://www.mcc.gov/our-impact/evaluation-briefs?fwp_resource_country=6151" TargetMode="External"/><Relationship Id="rId10" Type="http://schemas.openxmlformats.org/officeDocument/2006/relationships/hyperlink" Target="https://www.mcc.gov/blog?fwp_blog_country=6151" TargetMode="External"/><Relationship Id="rId4" Type="http://schemas.openxmlformats.org/officeDocument/2006/relationships/hyperlink" Target="https://www.mcc.gov/our-impact/evaluation-briefs?fwp_resource_country=6159" TargetMode="External"/><Relationship Id="rId9" Type="http://schemas.openxmlformats.org/officeDocument/2006/relationships/hyperlink" Target="https://www.mcc.gov/blog?fwp_blog_country=6159" TargetMode="External"/><Relationship Id="rId14" Type="http://schemas.openxmlformats.org/officeDocument/2006/relationships/hyperlink" Target="https://www.mcc.gov/news-and-events/video/video-102918-malawi-compact-plant-nurser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91C63-3EB7-4698-9CF3-DC1A1695DFCF}" type="slidenum">
              <a:rPr lang="en-US" smtClean="0"/>
              <a:t>1</a:t>
            </a:fld>
            <a:endParaRPr lang="en-US"/>
          </a:p>
        </p:txBody>
      </p:sp>
    </p:spTree>
    <p:extLst>
      <p:ext uri="{BB962C8B-B14F-4D97-AF65-F5344CB8AC3E}">
        <p14:creationId xmlns:p14="http://schemas.microsoft.com/office/powerpoint/2010/main" val="271772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10</a:t>
            </a:fld>
            <a:endParaRPr lang="en-US"/>
          </a:p>
        </p:txBody>
      </p:sp>
    </p:spTree>
    <p:extLst>
      <p:ext uri="{BB962C8B-B14F-4D97-AF65-F5344CB8AC3E}">
        <p14:creationId xmlns:p14="http://schemas.microsoft.com/office/powerpoint/2010/main" val="20138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11</a:t>
            </a:fld>
            <a:endParaRPr lang="en-US"/>
          </a:p>
        </p:txBody>
      </p:sp>
    </p:spTree>
    <p:extLst>
      <p:ext uri="{BB962C8B-B14F-4D97-AF65-F5344CB8AC3E}">
        <p14:creationId xmlns:p14="http://schemas.microsoft.com/office/powerpoint/2010/main" val="3736205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12</a:t>
            </a:fld>
            <a:endParaRPr lang="en-US"/>
          </a:p>
        </p:txBody>
      </p:sp>
    </p:spTree>
    <p:extLst>
      <p:ext uri="{BB962C8B-B14F-4D97-AF65-F5344CB8AC3E}">
        <p14:creationId xmlns:p14="http://schemas.microsoft.com/office/powerpoint/2010/main" val="312406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13</a:t>
            </a:fld>
            <a:endParaRPr lang="en-US"/>
          </a:p>
        </p:txBody>
      </p:sp>
    </p:spTree>
    <p:extLst>
      <p:ext uri="{BB962C8B-B14F-4D97-AF65-F5344CB8AC3E}">
        <p14:creationId xmlns:p14="http://schemas.microsoft.com/office/powerpoint/2010/main" val="3305582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450"/>
              </a:spcBef>
              <a:buClr>
                <a:srgbClr val="FFFFFF"/>
              </a:buClr>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panose="020F0502020204030204"/>
              </a:rPr>
              <a:t>Note that we expect partnerships and subcontracting among firms to be necessary in order to cover the full scope of work required by this contract.  This is one of the reasons we're publishing the attendee list, to include each registrant's procurement(s) of interest.</a:t>
            </a:r>
          </a:p>
          <a:p>
            <a:pPr marL="171450" indent="-171450">
              <a:spcBef>
                <a:spcPts val="450"/>
              </a:spcBef>
              <a:buClr>
                <a:srgbClr val="FFFFFF"/>
              </a:buClr>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panose="020F0502020204030204"/>
              </a:rPr>
              <a:t>We expect to further specify the budget figure in the RFQ; for now, this is an estimated range.</a:t>
            </a:r>
          </a:p>
          <a:p>
            <a:pPr marL="171450" indent="-171450">
              <a:spcBef>
                <a:spcPts val="450"/>
              </a:spcBef>
              <a:buClr>
                <a:srgbClr val="FFFFFF"/>
              </a:buClr>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sz="1200" kern="1200">
                <a:solidFill>
                  <a:schemeClr val="tx1"/>
                </a:solidFill>
                <a:effectLst/>
                <a:latin typeface="+mn-lt"/>
                <a:cs typeface="Calibri" panose="020F0502020204030204"/>
              </a:rPr>
              <a:t>We expect to hold a pre-submission conference about 2 weeks after RFQ release.</a:t>
            </a:r>
          </a:p>
        </p:txBody>
      </p:sp>
      <p:sp>
        <p:nvSpPr>
          <p:cNvPr id="4" name="Slide Number Placeholder 3"/>
          <p:cNvSpPr>
            <a:spLocks noGrp="1"/>
          </p:cNvSpPr>
          <p:nvPr>
            <p:ph type="sldNum" sz="quarter" idx="10"/>
          </p:nvPr>
        </p:nvSpPr>
        <p:spPr/>
        <p:txBody>
          <a:bodyPr/>
          <a:lstStyle/>
          <a:p>
            <a:fld id="{2E19CB92-39F0-C740-90E8-D60949B4606C}" type="slidenum">
              <a:rPr lang="en-US" smtClean="0"/>
              <a:t>14</a:t>
            </a:fld>
            <a:endParaRPr lang="en-US"/>
          </a:p>
        </p:txBody>
      </p:sp>
    </p:spTree>
    <p:extLst>
      <p:ext uri="{BB962C8B-B14F-4D97-AF65-F5344CB8AC3E}">
        <p14:creationId xmlns:p14="http://schemas.microsoft.com/office/powerpoint/2010/main" val="45032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15</a:t>
            </a:fld>
            <a:endParaRPr lang="en-US"/>
          </a:p>
        </p:txBody>
      </p:sp>
    </p:spTree>
    <p:extLst>
      <p:ext uri="{BB962C8B-B14F-4D97-AF65-F5344CB8AC3E}">
        <p14:creationId xmlns:p14="http://schemas.microsoft.com/office/powerpoint/2010/main" val="65093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16</a:t>
            </a:fld>
            <a:endParaRPr lang="en-US"/>
          </a:p>
        </p:txBody>
      </p:sp>
    </p:spTree>
    <p:extLst>
      <p:ext uri="{BB962C8B-B14F-4D97-AF65-F5344CB8AC3E}">
        <p14:creationId xmlns:p14="http://schemas.microsoft.com/office/powerpoint/2010/main" val="3373569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17</a:t>
            </a:fld>
            <a:endParaRPr lang="en-US"/>
          </a:p>
        </p:txBody>
      </p:sp>
    </p:spTree>
    <p:extLst>
      <p:ext uri="{BB962C8B-B14F-4D97-AF65-F5344CB8AC3E}">
        <p14:creationId xmlns:p14="http://schemas.microsoft.com/office/powerpoint/2010/main" val="136972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19</a:t>
            </a:fld>
            <a:endParaRPr lang="en-US"/>
          </a:p>
        </p:txBody>
      </p:sp>
    </p:spTree>
    <p:extLst>
      <p:ext uri="{BB962C8B-B14F-4D97-AF65-F5344CB8AC3E}">
        <p14:creationId xmlns:p14="http://schemas.microsoft.com/office/powerpoint/2010/main" val="3696585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20</a:t>
            </a:fld>
            <a:endParaRPr lang="en-US"/>
          </a:p>
        </p:txBody>
      </p:sp>
    </p:spTree>
    <p:extLst>
      <p:ext uri="{BB962C8B-B14F-4D97-AF65-F5344CB8AC3E}">
        <p14:creationId xmlns:p14="http://schemas.microsoft.com/office/powerpoint/2010/main" val="261392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450"/>
              </a:spcBef>
              <a:buClr>
                <a:srgbClr val="FFFFFF"/>
              </a:buClr>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panose="020F0502020204030204"/>
              </a:rPr>
              <a:t>For those only interested in the community engagement procurement </a:t>
            </a:r>
            <a:r>
              <a:rPr lang="en-US" i="1">
                <a:cs typeface="Calibri" panose="020F0502020204030204"/>
              </a:rPr>
              <a:t>only</a:t>
            </a:r>
            <a:r>
              <a:rPr lang="en-US">
                <a:cs typeface="Calibri" panose="020F0502020204030204"/>
              </a:rPr>
              <a:t>, you may drop off after the 30-min introduction segment and reconnect in an hour.  If the CCPS discussion runs short, we'll plan on taking a break and resuming at the 1.5 hour mark from the start of the presentation.</a:t>
            </a:r>
            <a:endParaRPr lang="en-US" sz="1200" kern="1200">
              <a:solidFill>
                <a:schemeClr val="tx1"/>
              </a:solidFill>
              <a:effectLst/>
              <a:latin typeface="+mn-lt"/>
              <a:cs typeface="Calibri" panose="020F0502020204030204"/>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a:t>
            </a:fld>
            <a:endParaRPr lang="en-US"/>
          </a:p>
        </p:txBody>
      </p:sp>
    </p:spTree>
    <p:extLst>
      <p:ext uri="{BB962C8B-B14F-4D97-AF65-F5344CB8AC3E}">
        <p14:creationId xmlns:p14="http://schemas.microsoft.com/office/powerpoint/2010/main" val="1047213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21</a:t>
            </a:fld>
            <a:endParaRPr lang="en-US"/>
          </a:p>
        </p:txBody>
      </p:sp>
    </p:spTree>
    <p:extLst>
      <p:ext uri="{BB962C8B-B14F-4D97-AF65-F5344CB8AC3E}">
        <p14:creationId xmlns:p14="http://schemas.microsoft.com/office/powerpoint/2010/main" val="2401355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22</a:t>
            </a:fld>
            <a:endParaRPr lang="en-US"/>
          </a:p>
        </p:txBody>
      </p:sp>
    </p:spTree>
    <p:extLst>
      <p:ext uri="{BB962C8B-B14F-4D97-AF65-F5344CB8AC3E}">
        <p14:creationId xmlns:p14="http://schemas.microsoft.com/office/powerpoint/2010/main" val="1909279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23</a:t>
            </a:fld>
            <a:endParaRPr lang="en-US"/>
          </a:p>
        </p:txBody>
      </p:sp>
    </p:spTree>
    <p:extLst>
      <p:ext uri="{BB962C8B-B14F-4D97-AF65-F5344CB8AC3E}">
        <p14:creationId xmlns:p14="http://schemas.microsoft.com/office/powerpoint/2010/main" val="1984931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24</a:t>
            </a:fld>
            <a:endParaRPr lang="en-US"/>
          </a:p>
        </p:txBody>
      </p:sp>
    </p:spTree>
    <p:extLst>
      <p:ext uri="{BB962C8B-B14F-4D97-AF65-F5344CB8AC3E}">
        <p14:creationId xmlns:p14="http://schemas.microsoft.com/office/powerpoint/2010/main" val="254865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25</a:t>
            </a:fld>
            <a:endParaRPr lang="en-US"/>
          </a:p>
        </p:txBody>
      </p:sp>
    </p:spTree>
    <p:extLst>
      <p:ext uri="{BB962C8B-B14F-4D97-AF65-F5344CB8AC3E}">
        <p14:creationId xmlns:p14="http://schemas.microsoft.com/office/powerpoint/2010/main" val="47227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Community Engagement Cooperative Agreement focuses on educating and supporting communities throughout the process of reaching an agreement on social license between a community and investor.  Social license is acceptance by a community of the legitimacy of an outsider (in this case investor) occupying and using nearby land in which the community has a historical interest.  Often social license agreements will include the sharing of benefits from an investment with the community and its members.  </a:t>
            </a: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dirty="0">
              <a:cs typeface="Calibri"/>
            </a:endParaRP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We see community engagement, in this context, being about:</a:t>
            </a: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1) building trust with the community</a:t>
            </a: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2) setting appropriate expectations around the benefits that a community might realize from cooperation with a tourism investor</a:t>
            </a: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3) supporting the community to document social license agreements and putting in place appropriate monitoring mechanisms AND</a:t>
            </a: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4) facilitating the community to take advantage of training or skill development opportunities that promote the community's support for or participation in the tourism operation or investment.  </a:t>
            </a: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The governance structure of the community can help the Community Engagement partner to identify communities where there is a greater chance of reaching agreement with an investor on social license. Building capacity around community governance is likely to be an important activity for the Community Engagement partner.   </a:t>
            </a:r>
            <a:endParaRPr lang="en-US" dirty="0"/>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dirty="0">
              <a:cs typeface="Calibri"/>
            </a:endParaRP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The Community Engagement partner will work with SIG officials to build capacity of the Ministry of Culture and Tourism on social license and to document best practices that can be replicated by SIG in the future.  </a:t>
            </a: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dirty="0">
              <a:cs typeface="Calibri"/>
            </a:endParaRP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dirty="0">
                <a:cs typeface="Calibri"/>
              </a:rPr>
              <a:t>Procurement colleagues to discuss procurement requirements and timeline.  </a:t>
            </a:r>
          </a:p>
        </p:txBody>
      </p:sp>
      <p:sp>
        <p:nvSpPr>
          <p:cNvPr id="4" name="Slide Number Placeholder 3"/>
          <p:cNvSpPr>
            <a:spLocks noGrp="1"/>
          </p:cNvSpPr>
          <p:nvPr>
            <p:ph type="sldNum" sz="quarter" idx="10"/>
          </p:nvPr>
        </p:nvSpPr>
        <p:spPr/>
        <p:txBody>
          <a:bodyPr/>
          <a:lstStyle/>
          <a:p>
            <a:fld id="{2E19CB92-39F0-C740-90E8-D60949B4606C}" type="slidenum">
              <a:rPr lang="en-US" smtClean="0"/>
              <a:t>26</a:t>
            </a:fld>
            <a:endParaRPr lang="en-US"/>
          </a:p>
        </p:txBody>
      </p:sp>
    </p:spTree>
    <p:extLst>
      <p:ext uri="{BB962C8B-B14F-4D97-AF65-F5344CB8AC3E}">
        <p14:creationId xmlns:p14="http://schemas.microsoft.com/office/powerpoint/2010/main" val="3025179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27</a:t>
            </a:fld>
            <a:endParaRPr lang="en-US"/>
          </a:p>
        </p:txBody>
      </p:sp>
    </p:spTree>
    <p:extLst>
      <p:ext uri="{BB962C8B-B14F-4D97-AF65-F5344CB8AC3E}">
        <p14:creationId xmlns:p14="http://schemas.microsoft.com/office/powerpoint/2010/main" val="777450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450"/>
              </a:spcBef>
              <a:spcAft>
                <a:spcPts val="0"/>
              </a:spcAft>
              <a:buClr>
                <a:srgbClr val="FFFFFF"/>
              </a:buClr>
              <a:buSzTx/>
              <a:buFontTx/>
              <a:buNone/>
              <a:tabLst>
                <a:tab pos="0" algn="l"/>
                <a:tab pos="912813" algn="l"/>
                <a:tab pos="1827213" algn="l"/>
                <a:tab pos="2741613" algn="l"/>
                <a:tab pos="3656013" algn="l"/>
                <a:tab pos="4570413" algn="l"/>
                <a:tab pos="5484813" algn="l"/>
                <a:tab pos="6399213" algn="l"/>
                <a:tab pos="7313613" algn="l"/>
                <a:tab pos="8226425" algn="l"/>
                <a:tab pos="9142413" algn="l"/>
                <a:tab pos="10055225" algn="l"/>
              </a:tabLst>
              <a:defRPr/>
            </a:pPr>
            <a:r>
              <a:rPr lang="en-US" altLang="en-US" sz="1200">
                <a:solidFill>
                  <a:srgbClr val="1B1B1B"/>
                </a:solidFill>
                <a:latin typeface="Roboto"/>
              </a:rPr>
              <a:t>Substantial involvement means that, after award, scientific or program staff will assist, guide, coordinate or participate in project activities. Generally stated, under cooperative agreement awards, responsibility for the day-to-day conduct of the funded project rests with the recipient in implementing the funded and approved proposal and budget, and the award terms and conditions. Responsibility for oversight and redirection of the project, if necessary, rests with MCC. That being said, substantial involvement is a relative rather than an absolute concept. How involved MCC will be on a cooperative agreement project depends on the circumstances. </a:t>
            </a:r>
            <a:endParaRPr lang="en-US" altLang="en-US" sz="1200"/>
          </a:p>
        </p:txBody>
      </p:sp>
      <p:sp>
        <p:nvSpPr>
          <p:cNvPr id="4" name="Slide Number Placeholder 3"/>
          <p:cNvSpPr>
            <a:spLocks noGrp="1"/>
          </p:cNvSpPr>
          <p:nvPr>
            <p:ph type="sldNum" sz="quarter" idx="10"/>
          </p:nvPr>
        </p:nvSpPr>
        <p:spPr/>
        <p:txBody>
          <a:bodyPr/>
          <a:lstStyle/>
          <a:p>
            <a:fld id="{2E19CB92-39F0-C740-90E8-D60949B4606C}" type="slidenum">
              <a:rPr lang="en-US" smtClean="0"/>
              <a:t>28</a:t>
            </a:fld>
            <a:endParaRPr lang="en-US"/>
          </a:p>
        </p:txBody>
      </p:sp>
    </p:spTree>
    <p:extLst>
      <p:ext uri="{BB962C8B-B14F-4D97-AF65-F5344CB8AC3E}">
        <p14:creationId xmlns:p14="http://schemas.microsoft.com/office/powerpoint/2010/main" val="109358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600"/>
              </a:spcBef>
              <a:buFont typeface="Arial"/>
              <a:buChar char="•"/>
            </a:pPr>
            <a:endParaRPr lang="en-US" sz="2200" dirty="0">
              <a:cs typeface="Calibri" panose="020F0502020204030204"/>
            </a:endParaRPr>
          </a:p>
          <a:p>
            <a:pPr marL="342900" indent="-342900">
              <a:spcBef>
                <a:spcPts val="600"/>
              </a:spcBef>
              <a:buFont typeface="Arial"/>
              <a:buChar char="•"/>
            </a:pPr>
            <a:r>
              <a:rPr lang="en-US" sz="2200" dirty="0">
                <a:cs typeface="Calibri" panose="020F0502020204030204"/>
              </a:rPr>
              <a:t>We encourage partnerships and subawards among firms in order to cover the full scope of work for this requirement; this is one of the reasons we're publishing the attendee list. </a:t>
            </a:r>
            <a:endParaRPr lang="en-US" dirty="0">
              <a:cs typeface="Calibri" panose="020F0502020204030204"/>
            </a:endParaRPr>
          </a:p>
          <a:p>
            <a:pPr marL="342900" marR="0" lvl="0" indent="-342900" algn="l" defTabSz="914400" rtl="0" eaLnBrk="1" fontAlgn="auto" latinLnBrk="0" hangingPunct="1">
              <a:lnSpc>
                <a:spcPct val="100000"/>
              </a:lnSpc>
              <a:spcBef>
                <a:spcPts val="600"/>
              </a:spcBef>
              <a:spcAft>
                <a:spcPts val="0"/>
              </a:spcAft>
              <a:buClrTx/>
              <a:buSzTx/>
              <a:buFont typeface="Arial"/>
              <a:buChar char="•"/>
              <a:tabLst/>
              <a:defRPr/>
            </a:pPr>
            <a:r>
              <a:rPr lang="en-US" sz="2400" dirty="0">
                <a:cs typeface="Calibri" panose="020F0502020204030204"/>
              </a:rPr>
              <a:t>We expect to further specify the budget range during Stage II: Co-creation.</a:t>
            </a:r>
          </a:p>
          <a:p>
            <a:pPr marL="342900" marR="0" lvl="0" indent="-342900" algn="l" defTabSz="914400" rtl="0" eaLnBrk="1" fontAlgn="auto" latinLnBrk="0" hangingPunct="1">
              <a:lnSpc>
                <a:spcPct val="100000"/>
              </a:lnSpc>
              <a:spcBef>
                <a:spcPts val="600"/>
              </a:spcBef>
              <a:spcAft>
                <a:spcPts val="0"/>
              </a:spcAft>
              <a:buClrTx/>
              <a:buSzTx/>
              <a:buFont typeface="Arial"/>
              <a:buChar char="•"/>
              <a:tabLst/>
              <a:defRPr/>
            </a:pPr>
            <a:r>
              <a:rPr lang="en-US" sz="2400" dirty="0">
                <a:cs typeface="Calibri" panose="020F0502020204030204"/>
              </a:rPr>
              <a:t>This opportunity will </a:t>
            </a:r>
            <a:r>
              <a:rPr lang="en-US" sz="2400">
                <a:cs typeface="Calibri" panose="020F0502020204030204"/>
              </a:rPr>
              <a:t>not require a cost share.</a:t>
            </a:r>
            <a:endParaRPr lang="en-US" sz="2400" dirty="0">
              <a:cs typeface="Calibri" panose="020F0502020204030204"/>
            </a:endParaRPr>
          </a:p>
          <a:p>
            <a:pPr marL="342900" indent="-342900">
              <a:spcBef>
                <a:spcPts val="600"/>
              </a:spcBef>
              <a:buFont typeface="Arial"/>
              <a:buChar char="•"/>
            </a:pPr>
            <a:endParaRPr lang="en-US" sz="2200" dirty="0">
              <a:cs typeface="Calibri" panose="020F0502020204030204"/>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29</a:t>
            </a:fld>
            <a:endParaRPr lang="en-US"/>
          </a:p>
        </p:txBody>
      </p:sp>
    </p:spTree>
    <p:extLst>
      <p:ext uri="{BB962C8B-B14F-4D97-AF65-F5344CB8AC3E}">
        <p14:creationId xmlns:p14="http://schemas.microsoft.com/office/powerpoint/2010/main" val="2894180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sz="2200"/>
              <a:t>A contract is used to acquire goods or services for MCC’s direct benefit.</a:t>
            </a:r>
          </a:p>
          <a:p>
            <a:pPr>
              <a:spcBef>
                <a:spcPts val="600"/>
              </a:spcBef>
            </a:pPr>
            <a:endParaRPr lang="en-US" sz="2200"/>
          </a:p>
          <a:p>
            <a:pPr>
              <a:spcBef>
                <a:spcPts val="600"/>
              </a:spcBef>
            </a:pPr>
            <a:r>
              <a:rPr lang="en-US" sz="2200"/>
              <a:t>A </a:t>
            </a:r>
            <a:r>
              <a:rPr lang="en-US" sz="2200" b="1"/>
              <a:t>grant</a:t>
            </a:r>
            <a:r>
              <a:rPr lang="en-US" sz="2200"/>
              <a:t> or </a:t>
            </a:r>
            <a:r>
              <a:rPr lang="en-US" sz="2200" b="1"/>
              <a:t>cooperative agreement</a:t>
            </a:r>
            <a:r>
              <a:rPr lang="en-US" sz="2200"/>
              <a:t> is used only when the principal purpose of the transaction is the accomplishment of a </a:t>
            </a:r>
            <a:r>
              <a:rPr lang="en-US" sz="2200" b="1"/>
              <a:t>public purpose</a:t>
            </a:r>
            <a:r>
              <a:rPr lang="en-US" sz="2200"/>
              <a:t> of support or stimulation which furthers MCC’s statutory mission.</a:t>
            </a:r>
          </a:p>
          <a:p>
            <a:pPr lvl="1">
              <a:spcBef>
                <a:spcPts val="600"/>
              </a:spcBef>
            </a:pPr>
            <a:r>
              <a:rPr lang="en-US" sz="2200"/>
              <a:t>With grants and cooperative agreements, MCC is </a:t>
            </a:r>
            <a:r>
              <a:rPr lang="en-US" sz="2200" i="1"/>
              <a:t>not</a:t>
            </a:r>
            <a:r>
              <a:rPr lang="en-US" sz="2200"/>
              <a:t> the primary beneficiary.</a:t>
            </a:r>
          </a:p>
          <a:p>
            <a:pPr>
              <a:spcBef>
                <a:spcPts val="600"/>
              </a:spcBef>
            </a:pPr>
            <a:endParaRPr lang="en-US" sz="2200"/>
          </a:p>
          <a:p>
            <a:pPr>
              <a:spcBef>
                <a:spcPts val="600"/>
              </a:spcBef>
            </a:pPr>
            <a:r>
              <a:rPr lang="en-US" sz="2200"/>
              <a:t>Cooperative agreements and grants are commonly referred to as “financial assistance” instruments.</a:t>
            </a:r>
          </a:p>
        </p:txBody>
      </p:sp>
      <p:sp>
        <p:nvSpPr>
          <p:cNvPr id="4" name="Slide Number Placeholder 3"/>
          <p:cNvSpPr>
            <a:spLocks noGrp="1"/>
          </p:cNvSpPr>
          <p:nvPr>
            <p:ph type="sldNum" sz="quarter" idx="10"/>
          </p:nvPr>
        </p:nvSpPr>
        <p:spPr/>
        <p:txBody>
          <a:bodyPr/>
          <a:lstStyle/>
          <a:p>
            <a:fld id="{2E19CB92-39F0-C740-90E8-D60949B4606C}" type="slidenum">
              <a:rPr lang="en-US" smtClean="0"/>
              <a:t>30</a:t>
            </a:fld>
            <a:endParaRPr lang="en-US"/>
          </a:p>
        </p:txBody>
      </p:sp>
    </p:spTree>
    <p:extLst>
      <p:ext uri="{BB962C8B-B14F-4D97-AF65-F5344CB8AC3E}">
        <p14:creationId xmlns:p14="http://schemas.microsoft.com/office/powerpoint/2010/main" val="33755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t>At its discretion, MCC may transcribe important questions/issues that arise during the webinar as part of the Question &amp; Answer amendment, which is expected to be issued the week after the webinar.</a:t>
            </a:r>
          </a:p>
          <a:p>
            <a:pPr marL="285750" indent="-285750">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a:rPr>
              <a:t>Attendee list will include an indication of which procurement the individual/organization expressed interest in.</a:t>
            </a:r>
          </a:p>
          <a:p>
            <a:pPr marL="285750" indent="-285750">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a:rPr>
              <a:t>Reminder to let us know by </a:t>
            </a:r>
            <a:r>
              <a:rPr lang="en-US" b="1">
                <a:cs typeface="Calibri"/>
              </a:rPr>
              <a:t>Friday, 2/26</a:t>
            </a:r>
            <a:r>
              <a:rPr lang="en-US">
                <a:cs typeface="Calibri"/>
              </a:rPr>
              <a:t> if you </a:t>
            </a:r>
            <a:r>
              <a:rPr lang="en-US" i="1">
                <a:cs typeface="Calibri"/>
              </a:rPr>
              <a:t>don't</a:t>
            </a:r>
            <a:r>
              <a:rPr lang="en-US">
                <a:cs typeface="Calibri"/>
              </a:rPr>
              <a:t> want your name/organization on the attendee list.</a:t>
            </a:r>
          </a:p>
          <a:p>
            <a:pPr marL="285750" indent="-285750">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a:rPr>
              <a:t>MCC will run through questions submitted through the chat box </a:t>
            </a:r>
            <a:r>
              <a:rPr lang="en-US" i="1">
                <a:cs typeface="Calibri"/>
              </a:rPr>
              <a:t>first</a:t>
            </a:r>
            <a:r>
              <a:rPr lang="en-US">
                <a:cs typeface="Calibri"/>
              </a:rPr>
              <a:t>, and will then open up the line for real-time Q&amp;As at the end of each session.</a:t>
            </a:r>
            <a:endParaRPr lang="en-US" sz="1200" kern="1200">
              <a:solidFill>
                <a:schemeClr val="tx1"/>
              </a:solidFill>
              <a:effectLst/>
              <a:latin typeface="+mn-lt"/>
              <a:cs typeface="Calibri"/>
            </a:endParaRP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cs typeface="Calibri"/>
            </a:endParaRP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cs typeface="Calibri"/>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3</a:t>
            </a:fld>
            <a:endParaRPr lang="en-US"/>
          </a:p>
        </p:txBody>
      </p:sp>
    </p:spTree>
    <p:extLst>
      <p:ext uri="{BB962C8B-B14F-4D97-AF65-F5344CB8AC3E}">
        <p14:creationId xmlns:p14="http://schemas.microsoft.com/office/powerpoint/2010/main" val="2930493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Key differences between Assistance Awards and Acquisition Awards issued by the US government:</a:t>
            </a:r>
            <a:endParaRPr lang="en-US"/>
          </a:p>
          <a:p>
            <a:endParaRPr lang="en-US" b="1"/>
          </a:p>
          <a:p>
            <a:r>
              <a:rPr lang="en-US" b="1"/>
              <a:t>A. </a:t>
            </a:r>
            <a:r>
              <a:rPr lang="en-US" b="1" u="sng"/>
              <a:t>Acquisition</a:t>
            </a:r>
            <a:r>
              <a:rPr lang="en-US" b="1"/>
              <a:t> - </a:t>
            </a:r>
            <a:endParaRPr lang="en-US">
              <a:cs typeface="Calibri"/>
            </a:endParaRPr>
          </a:p>
          <a:p>
            <a:endParaRPr lang="en-US" b="1"/>
          </a:p>
          <a:p>
            <a:r>
              <a:rPr lang="en-US" b="1"/>
              <a:t>1. </a:t>
            </a:r>
            <a:r>
              <a:rPr lang="en-US" b="1" i="1"/>
              <a:t>Acquisition Awards - </a:t>
            </a:r>
            <a:r>
              <a:rPr lang="en-US" b="1" u="sng"/>
              <a:t>Solicitation Type</a:t>
            </a:r>
            <a:r>
              <a:rPr lang="en-US" b="1"/>
              <a:t>:</a:t>
            </a:r>
            <a:endParaRPr lang="en-US">
              <a:cs typeface="Calibri"/>
            </a:endParaRPr>
          </a:p>
          <a:p>
            <a:r>
              <a:rPr lang="en-US" b="1" i="1"/>
              <a:t>a) Under Acquisition Awards:</a:t>
            </a:r>
            <a:endParaRPr lang="en-US"/>
          </a:p>
          <a:p>
            <a:endParaRPr lang="en-US" b="1"/>
          </a:p>
          <a:p>
            <a:r>
              <a:rPr lang="en-US" b="1"/>
              <a:t>The U.S. Government (USG) is the Client/Buyer and issues a Request for Proposal</a:t>
            </a:r>
            <a:r>
              <a:rPr lang="en-US"/>
              <a:t> </a:t>
            </a:r>
            <a:r>
              <a:rPr lang="en-US" b="1"/>
              <a:t>(RFP) or Request for Quotation (RFQ) Solicitation</a:t>
            </a:r>
            <a:r>
              <a:rPr lang="en-US"/>
              <a:t> - which announces the intent to award a contract and specifies the service or product to be delivered, the criteria to be used, applicant qualifications, person-years anticipated, and deadline. </a:t>
            </a:r>
          </a:p>
          <a:p>
            <a:endParaRPr lang="en-US"/>
          </a:p>
          <a:p>
            <a:r>
              <a:rPr lang="en-US"/>
              <a:t>Interested organizations submit a proposal in response to a </a:t>
            </a:r>
            <a:r>
              <a:rPr lang="en-US" b="1"/>
              <a:t>Request for Proposals (RFP)/Request for Quotation (RFQ)  </a:t>
            </a:r>
            <a:r>
              <a:rPr lang="en-US"/>
              <a:t>that states the Agency’s requirements and how the USG will evaluate and select the successful offeror/bidder.  </a:t>
            </a:r>
            <a:endParaRPr lang="en-US">
              <a:cs typeface="Calibri"/>
            </a:endParaRPr>
          </a:p>
          <a:p>
            <a:r>
              <a:rPr lang="en-US"/>
              <a:t>Under acquisition awards the client is the “buyer” and Save the Children is the “vendor”</a:t>
            </a:r>
            <a:endParaRPr lang="en-US">
              <a:cs typeface="Calibri"/>
            </a:endParaRPr>
          </a:p>
          <a:p>
            <a:endParaRPr lang="en-US" b="1"/>
          </a:p>
          <a:p>
            <a:r>
              <a:rPr lang="en-US" b="1"/>
              <a:t>2. </a:t>
            </a:r>
            <a:r>
              <a:rPr lang="en-US" b="1" i="1"/>
              <a:t>-Acquisition Awards - </a:t>
            </a:r>
            <a:r>
              <a:rPr lang="en-US" b="1" u="sng"/>
              <a:t>Design, Acceptance and Funding of the Award:</a:t>
            </a:r>
            <a:endParaRPr lang="en-US">
              <a:cs typeface="Calibri"/>
            </a:endParaRPr>
          </a:p>
          <a:p>
            <a:r>
              <a:rPr lang="en-US" b="1" i="1"/>
              <a:t>a) Under Acquisition Awards:</a:t>
            </a:r>
            <a:endParaRPr lang="en-US"/>
          </a:p>
          <a:p>
            <a:endParaRPr lang="en-US"/>
          </a:p>
          <a:p>
            <a:r>
              <a:rPr lang="en-US"/>
              <a:t>The project is designed by the client/Buyer and contractor responds with proposed methodology and budget, if the client approves the bid the project is executed thru the use of a contract between the client and Contractor.  </a:t>
            </a:r>
            <a:endParaRPr lang="en-US">
              <a:cs typeface="Calibri" panose="020F0502020204030204"/>
            </a:endParaRPr>
          </a:p>
          <a:p>
            <a:endParaRPr lang="en-US" b="1"/>
          </a:p>
          <a:p>
            <a:r>
              <a:rPr lang="en-US" b="1"/>
              <a:t>3. </a:t>
            </a:r>
            <a:r>
              <a:rPr lang="en-US" b="1" i="1"/>
              <a:t>Acquisition Awards - </a:t>
            </a:r>
            <a:r>
              <a:rPr lang="en-US" b="1" u="sng"/>
              <a:t>Client Involvement in Implementation:</a:t>
            </a:r>
            <a:endParaRPr lang="en-US">
              <a:cs typeface="Calibri"/>
            </a:endParaRPr>
          </a:p>
          <a:p>
            <a:endParaRPr lang="en-US"/>
          </a:p>
          <a:p>
            <a:r>
              <a:rPr lang="en-US"/>
              <a:t>a)</a:t>
            </a:r>
            <a:r>
              <a:rPr lang="en-US" b="1" i="1"/>
              <a:t>Under Acquisition Awards:</a:t>
            </a:r>
            <a:endParaRPr lang="en-US">
              <a:cs typeface="Calibri"/>
            </a:endParaRPr>
          </a:p>
          <a:p>
            <a:endParaRPr lang="en-US" b="1"/>
          </a:p>
          <a:p>
            <a:r>
              <a:rPr lang="en-US" b="1"/>
              <a:t>Contracts :</a:t>
            </a:r>
            <a:r>
              <a:rPr lang="en-US" i="1"/>
              <a:t>USG typically exercises a higher level of control over the partner in obtaining results.</a:t>
            </a:r>
            <a:endParaRPr lang="en-US">
              <a:cs typeface="Calibri"/>
            </a:endParaRPr>
          </a:p>
          <a:p>
            <a:endParaRPr lang="en-US" b="1"/>
          </a:p>
          <a:p>
            <a:r>
              <a:rPr lang="en-US" b="1"/>
              <a:t>B. </a:t>
            </a:r>
            <a:r>
              <a:rPr lang="en-US" b="1" u="sng"/>
              <a:t>Assistance</a:t>
            </a:r>
            <a:r>
              <a:rPr lang="en-US" b="1"/>
              <a:t> -  </a:t>
            </a:r>
            <a:endParaRPr lang="en-US">
              <a:cs typeface="Calibri"/>
            </a:endParaRPr>
          </a:p>
          <a:p>
            <a:endParaRPr lang="en-US" b="1"/>
          </a:p>
          <a:p>
            <a:r>
              <a:rPr lang="en-US" b="1"/>
              <a:t>1. Assistance Awards - </a:t>
            </a:r>
            <a:r>
              <a:rPr lang="en-US" b="1" u="sng"/>
              <a:t>Solicitation Type</a:t>
            </a:r>
            <a:r>
              <a:rPr lang="en-US" b="1"/>
              <a:t>:</a:t>
            </a:r>
            <a:endParaRPr lang="en-US">
              <a:cs typeface="Calibri"/>
            </a:endParaRPr>
          </a:p>
          <a:p>
            <a:r>
              <a:rPr lang="en-US" b="1" i="1"/>
              <a:t>a) Under Assistance Awards:</a:t>
            </a:r>
            <a:endParaRPr lang="en-US"/>
          </a:p>
          <a:p>
            <a:endParaRPr lang="en-US" b="1"/>
          </a:p>
          <a:p>
            <a:r>
              <a:rPr lang="en-US" b="1"/>
              <a:t>The USG is the Donor/Sponsor and issues a Request for Application (RFA) or Notification of Funding Opportunity (NOFO) – </a:t>
            </a:r>
            <a:r>
              <a:rPr lang="en-US"/>
              <a:t>which invites Interested parties to submit applications for USG assistance and explain what the application should contain, how it should be written, and the evaluation criteria to be used. </a:t>
            </a:r>
          </a:p>
          <a:p>
            <a:endParaRPr lang="en-US"/>
          </a:p>
          <a:p>
            <a:r>
              <a:rPr lang="en-US"/>
              <a:t>Interested organizations submit an application in response to an Annual Program Statement (APS) or Request for Applications (RFA) which usually provides a program description and how USG or the Pass Thru entity will evaluate and select the successful applicant. </a:t>
            </a:r>
            <a:endParaRPr lang="en-US">
              <a:cs typeface="Calibri" panose="020F0502020204030204"/>
            </a:endParaRPr>
          </a:p>
          <a:p>
            <a:endParaRPr lang="en-US" b="1"/>
          </a:p>
          <a:p>
            <a:r>
              <a:rPr lang="en-US" b="1"/>
              <a:t>2. Assistance Awards - </a:t>
            </a:r>
            <a:r>
              <a:rPr lang="en-US" b="1" u="sng"/>
              <a:t>Design, Acceptance and Funding of the Award</a:t>
            </a:r>
            <a:r>
              <a:rPr lang="en-US" b="1"/>
              <a:t>:</a:t>
            </a:r>
            <a:endParaRPr lang="en-US">
              <a:cs typeface="Calibri"/>
            </a:endParaRPr>
          </a:p>
          <a:p>
            <a:r>
              <a:rPr lang="en-US" b="1" i="1"/>
              <a:t>a) Under Assistance Awards:</a:t>
            </a:r>
            <a:endParaRPr lang="en-US"/>
          </a:p>
          <a:p>
            <a:endParaRPr lang="en-US"/>
          </a:p>
          <a:p>
            <a:r>
              <a:rPr lang="en-US"/>
              <a:t>The project is evaluation criteria is created and designed by the recipient and upon acceptance of the application the donor/client provides funding for the project thru the execution of a grant or cooperative agreement. </a:t>
            </a:r>
            <a:endParaRPr lang="en-US">
              <a:cs typeface="Calibri" panose="020F0502020204030204"/>
            </a:endParaRPr>
          </a:p>
          <a:p>
            <a:endParaRPr lang="en-US" b="1"/>
          </a:p>
          <a:p>
            <a:r>
              <a:rPr lang="en-US" b="1"/>
              <a:t>3. Assistance Awards - </a:t>
            </a:r>
            <a:r>
              <a:rPr lang="en-US" b="1" u="sng"/>
              <a:t>Client Involvement in Implementation:</a:t>
            </a:r>
            <a:endParaRPr lang="en-US">
              <a:cs typeface="Calibri"/>
            </a:endParaRPr>
          </a:p>
          <a:p>
            <a:r>
              <a:rPr lang="en-US"/>
              <a:t>a)</a:t>
            </a:r>
            <a:r>
              <a:rPr lang="en-US" b="1" i="1"/>
              <a:t>Under Assistance Awards:</a:t>
            </a:r>
            <a:endParaRPr lang="en-US"/>
          </a:p>
          <a:p>
            <a:endParaRPr lang="en-US" b="1"/>
          </a:p>
          <a:p>
            <a:r>
              <a:rPr lang="en-US" b="1"/>
              <a:t>Grants - </a:t>
            </a:r>
            <a:r>
              <a:rPr lang="en-US" i="1"/>
              <a:t>USG does not need substantial involvement with the program implementation</a:t>
            </a:r>
            <a:endParaRPr lang="en-US">
              <a:cs typeface="Calibri"/>
            </a:endParaRPr>
          </a:p>
          <a:p>
            <a:r>
              <a:rPr lang="en-US" b="1"/>
              <a:t>Cooperative Agreements - </a:t>
            </a:r>
            <a:r>
              <a:rPr lang="en-US" i="1"/>
              <a:t>USG is substantially involved with the recipient in program implementation </a:t>
            </a:r>
            <a:endParaRPr lang="en-US"/>
          </a:p>
          <a:p>
            <a:endParaRPr lang="en-US" sz="120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31</a:t>
            </a:fld>
            <a:endParaRPr lang="en-US"/>
          </a:p>
        </p:txBody>
      </p:sp>
    </p:spTree>
    <p:extLst>
      <p:ext uri="{BB962C8B-B14F-4D97-AF65-F5344CB8AC3E}">
        <p14:creationId xmlns:p14="http://schemas.microsoft.com/office/powerpoint/2010/main" val="128661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Three categories of Activities Listed in the slide.  The specific tasks expected to be included in the RFA include: </a:t>
            </a:r>
          </a:p>
          <a:p>
            <a:endParaRPr lang="en-US" b="1">
              <a:cs typeface="Calibri"/>
            </a:endParaRPr>
          </a:p>
          <a:p>
            <a:r>
              <a:rPr lang="en-US" b="1">
                <a:cs typeface="Calibri"/>
              </a:rPr>
              <a:t>Tasks:</a:t>
            </a:r>
            <a:endParaRPr lang="en-US"/>
          </a:p>
          <a:p>
            <a:r>
              <a:rPr lang="en-US">
                <a:cs typeface="Calibri"/>
              </a:rPr>
              <a:t>1. </a:t>
            </a:r>
            <a:r>
              <a:rPr lang="en-US" i="1"/>
              <a:t>Complete public outreach and awareness activities at a grassroots level</a:t>
            </a:r>
            <a:r>
              <a:rPr lang="en-US"/>
              <a:t> – this is general outreach and awareness about project activities, opportunities for communities to cooperate with tourism investors, and setting reasonable expectations for communities on benefits and involvement in tourism operations.   </a:t>
            </a:r>
            <a:endParaRPr lang="en-US">
              <a:cs typeface="Calibri"/>
            </a:endParaRPr>
          </a:p>
          <a:p>
            <a:r>
              <a:rPr lang="en-US">
                <a:cs typeface="Calibri"/>
              </a:rPr>
              <a:t>2.</a:t>
            </a:r>
            <a:r>
              <a:rPr lang="en-US" i="1">
                <a:cs typeface="Calibri"/>
              </a:rPr>
              <a:t> </a:t>
            </a:r>
            <a:r>
              <a:rPr lang="en-US" i="1"/>
              <a:t>Work with one or more community near targeted land parcels to inform community members of the specific details of a potential investment on nearby land, the possible role that the community may play to realize the investment opportunity, and how such investment may impact community members </a:t>
            </a:r>
            <a:r>
              <a:rPr lang="en-US"/>
              <a:t>– outreach work under this task focuses more specifically on the actual opportunities that may arise based on expressed ideas of the interested tourism investor.  The key here is to begin building trust and confidence of community members as you explain to community the opportunities that may be available.  </a:t>
            </a:r>
            <a:endParaRPr lang="en-US">
              <a:cs typeface="Calibri"/>
            </a:endParaRPr>
          </a:p>
          <a:p>
            <a:r>
              <a:rPr lang="en-US"/>
              <a:t>3. </a:t>
            </a:r>
            <a:r>
              <a:rPr lang="en-US" i="1"/>
              <a:t>As needed, work with a community to reinforce inclusive governance structures, as they may relate to social license decisions, and ensure gender equity in decision making and sharing of benefits related to any investment </a:t>
            </a:r>
            <a:r>
              <a:rPr lang="en-US"/>
              <a:t>– Community Engagement partner should learn about the governance structure to ensure that it includes all elements of the community in decision making, as the establishment and maintenance of social license depends on getting buy in from all or most community members.  If many community members are left out of the decision making process, social license agreements are likely to fall apart, which jeopardizes the long term viability of the tourism investment/operation and its ability to provide benefits to the community.  </a:t>
            </a:r>
            <a:endParaRPr lang="en-US">
              <a:cs typeface="Calibri"/>
            </a:endParaRPr>
          </a:p>
          <a:p>
            <a:r>
              <a:rPr lang="en-US">
                <a:cs typeface="Calibri"/>
              </a:rPr>
              <a:t>4. </a:t>
            </a:r>
            <a:r>
              <a:rPr lang="en-US" i="1"/>
              <a:t>Coordinate activities and work together with other Project Implementers/SIG, to manage messaging around a specific investment opportunity and set a foundation for honest and equitable agreement on social license issues</a:t>
            </a:r>
            <a:r>
              <a:rPr lang="en-US">
                <a:cs typeface="Calibri"/>
              </a:rPr>
              <a:t> --  This task focuses on ensuring that all parties involved have the same understanding and similar expectations of the potential opportunities around a tourism investment and the responsibilities that come with any opportunities.  Coordinating the content of messages delivered to the investor and the community is crucial to establishing a uniform understanding and expectations of the parties.</a:t>
            </a:r>
          </a:p>
          <a:p>
            <a:r>
              <a:rPr lang="en-US">
                <a:cs typeface="Calibri"/>
              </a:rPr>
              <a:t>5. </a:t>
            </a:r>
            <a:r>
              <a:rPr lang="en-US" i="1"/>
              <a:t>Provide advice to a community during discussions with an investor on social license issues related to a specific investment opportunity; ensure that the community as a whole is informed of progress in discussions and that community members agree with the process and the outcome</a:t>
            </a:r>
            <a:r>
              <a:rPr lang="en-US" i="1">
                <a:cs typeface="Calibri"/>
              </a:rPr>
              <a:t> </a:t>
            </a:r>
            <a:r>
              <a:rPr lang="en-US">
                <a:cs typeface="Calibri"/>
              </a:rPr>
              <a:t>-- Community Engagement partner to act as an honest broker in discussions around social license, facilitating understanding of community members, ensuring that all members are informed, and documenting agreements and assisting to establish monitoring mechanisms to ensure social license agreements are fulfilled.</a:t>
            </a:r>
          </a:p>
          <a:p>
            <a:r>
              <a:rPr lang="en-US">
                <a:cs typeface="Calibri"/>
              </a:rPr>
              <a:t>6. </a:t>
            </a:r>
            <a:r>
              <a:rPr lang="en-US" i="1"/>
              <a:t>Make community members and leaders aware of and/or facilitate needed training, through established training organizations or programs, that develop skills required to take advantage of opportunities presented by the tourism investment </a:t>
            </a:r>
            <a:r>
              <a:rPr lang="en-US"/>
              <a:t>– Identify and facilitate training opportunities to help community members prepare for cooperation with a tourism investor and maximize benefits the community (members) can realize. </a:t>
            </a:r>
            <a:endParaRPr lang="en-US">
              <a:cs typeface="Calibri"/>
            </a:endParaRPr>
          </a:p>
          <a:p>
            <a:r>
              <a:rPr lang="en-US"/>
              <a:t>7. </a:t>
            </a:r>
            <a:r>
              <a:rPr lang="en-US" i="1"/>
              <a:t>In selected cases, organize and support a community to formalize its customary land rights in cases where formalization is needed to reach agreement on social license with an investor </a:t>
            </a:r>
            <a:r>
              <a:rPr lang="en-US"/>
              <a:t>-- MCC will approve this activity in a case by case basis, and only in cases where formalization of customary land rights is desired by the community and formalization is vital to establishment of social license between the investor and community. </a:t>
            </a:r>
            <a:endParaRPr lang="en-US">
              <a:cs typeface="Calibri" panose="020F0502020204030204"/>
            </a:endParaRPr>
          </a:p>
          <a:p>
            <a:r>
              <a:rPr lang="en-US">
                <a:cs typeface="Calibri" panose="020F0502020204030204"/>
              </a:rPr>
              <a:t>8. </a:t>
            </a:r>
            <a:r>
              <a:rPr lang="en-US" i="1">
                <a:cs typeface="Calibri" panose="020F0502020204030204"/>
              </a:rPr>
              <a:t>Other tasks as may be required to achieve the social license objectives of the project.  </a:t>
            </a:r>
          </a:p>
          <a:p>
            <a:endParaRPr lang="en-US" i="1">
              <a:cs typeface="Calibri" panose="020F0502020204030204"/>
            </a:endParaRPr>
          </a:p>
          <a:p>
            <a:r>
              <a:rPr lang="en-US">
                <a:cs typeface="Calibri" panose="020F0502020204030204"/>
              </a:rPr>
              <a:t>Expertise  and experience required implement these tasks:</a:t>
            </a:r>
          </a:p>
          <a:p>
            <a:r>
              <a:rPr lang="en-US">
                <a:cs typeface="Calibri" panose="020F0502020204030204"/>
              </a:rPr>
              <a:t>1. experience working with indigenous communities</a:t>
            </a:r>
          </a:p>
          <a:p>
            <a:r>
              <a:rPr lang="en-US">
                <a:cs typeface="Calibri" panose="020F0502020204030204"/>
              </a:rPr>
              <a:t>2. communications and public outreach skills at the grass roots level</a:t>
            </a:r>
          </a:p>
          <a:p>
            <a:r>
              <a:rPr lang="en-US">
                <a:cs typeface="Calibri" panose="020F0502020204030204"/>
              </a:rPr>
              <a:t>3. negotiation, conflict resolution, and advisory skills</a:t>
            </a:r>
          </a:p>
          <a:p>
            <a:r>
              <a:rPr lang="en-US">
                <a:cs typeface="Calibri" panose="020F0502020204030204"/>
              </a:rPr>
              <a:t>4. gender and social inclusion experience</a:t>
            </a:r>
          </a:p>
          <a:p>
            <a:r>
              <a:rPr lang="en-US">
                <a:cs typeface="Calibri" panose="020F0502020204030204"/>
              </a:rPr>
              <a:t>5. project management experience</a:t>
            </a:r>
          </a:p>
        </p:txBody>
      </p:sp>
      <p:sp>
        <p:nvSpPr>
          <p:cNvPr id="4" name="Slide Number Placeholder 3"/>
          <p:cNvSpPr>
            <a:spLocks noGrp="1"/>
          </p:cNvSpPr>
          <p:nvPr>
            <p:ph type="sldNum" sz="quarter" idx="5"/>
          </p:nvPr>
        </p:nvSpPr>
        <p:spPr/>
        <p:txBody>
          <a:bodyPr/>
          <a:lstStyle/>
          <a:p>
            <a:fld id="{AC60C472-F028-4C84-BA59-39BC4283737C}" type="slidenum">
              <a:rPr lang="en-US" smtClean="0"/>
              <a:t>32</a:t>
            </a:fld>
            <a:endParaRPr lang="en-US"/>
          </a:p>
        </p:txBody>
      </p:sp>
    </p:spTree>
    <p:extLst>
      <p:ext uri="{BB962C8B-B14F-4D97-AF65-F5344CB8AC3E}">
        <p14:creationId xmlns:p14="http://schemas.microsoft.com/office/powerpoint/2010/main" val="2307275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a:rPr>
              <a:t>In Summary:  </a:t>
            </a:r>
          </a:p>
          <a:p>
            <a:pPr marL="171450" indent="-171450">
              <a:spcBef>
                <a:spcPts val="450"/>
              </a:spcBef>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a:rPr>
              <a:t>MCC stresses a local approach to implementing community engagement activities.  Deep understanding of the social environment and community context is needed to be successful.</a:t>
            </a:r>
          </a:p>
          <a:p>
            <a:pPr marL="171450" indent="-171450">
              <a:spcBef>
                <a:spcPts val="450"/>
              </a:spcBef>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a:rPr>
              <a:t>Coordination with SIG and other implementing partners will be critical.  ALTIF has multiple parties all working toward a common objective and coordination and cooperation is expected.  </a:t>
            </a:r>
          </a:p>
          <a:p>
            <a:pPr marL="171450" indent="-171450">
              <a:spcBef>
                <a:spcPts val="450"/>
              </a:spcBef>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a:rPr>
              <a:t>Finally, partnering with local NGOs and CBOs is encouraged to achieve the best and most sustainable results.  This underpins the fact that local understanding and knowledge is key to success.</a:t>
            </a:r>
          </a:p>
          <a:p>
            <a:pPr marL="171450" indent="-171450">
              <a:spcBef>
                <a:spcPts val="450"/>
              </a:spcBef>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cs typeface="Calibri"/>
              </a:rPr>
              <a:t>MCC understands that reaching agreements on social license is difficult work that takes some time.  We are looking for partners that have a strong understanding of how to achieve social license in the Solomon Islands context.  </a:t>
            </a: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cs typeface="Calibri"/>
            </a:endParaRPr>
          </a:p>
          <a:p>
            <a:pPr marL="171450" indent="-171450">
              <a:spcBef>
                <a:spcPts val="450"/>
              </a:spcBef>
              <a:buFont typeface="Arial"/>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cs typeface="Calibri"/>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33</a:t>
            </a:fld>
            <a:endParaRPr lang="en-US"/>
          </a:p>
        </p:txBody>
      </p:sp>
    </p:spTree>
    <p:extLst>
      <p:ext uri="{BB962C8B-B14F-4D97-AF65-F5344CB8AC3E}">
        <p14:creationId xmlns:p14="http://schemas.microsoft.com/office/powerpoint/2010/main" val="1202848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34</a:t>
            </a:fld>
            <a:endParaRPr lang="en-US"/>
          </a:p>
        </p:txBody>
      </p:sp>
    </p:spTree>
    <p:extLst>
      <p:ext uri="{BB962C8B-B14F-4D97-AF65-F5344CB8AC3E}">
        <p14:creationId xmlns:p14="http://schemas.microsoft.com/office/powerpoint/2010/main" val="1095494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sz="1200" kern="1200">
              <a:solidFill>
                <a:schemeClr val="tx1"/>
              </a:solidFill>
              <a:effectLst/>
              <a:latin typeface="+mn-lt"/>
              <a:cs typeface="Calibri"/>
            </a:endParaRP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cs typeface="Calibri"/>
            </a:endParaRPr>
          </a:p>
          <a:p>
            <a:pPr>
              <a:spcBef>
                <a:spcPts val="450"/>
              </a:spcBef>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cs typeface="Calibri"/>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35</a:t>
            </a:fld>
            <a:endParaRPr lang="en-US"/>
          </a:p>
        </p:txBody>
      </p:sp>
    </p:spTree>
    <p:extLst>
      <p:ext uri="{BB962C8B-B14F-4D97-AF65-F5344CB8AC3E}">
        <p14:creationId xmlns:p14="http://schemas.microsoft.com/office/powerpoint/2010/main" val="196778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cs typeface="Calibri"/>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4</a:t>
            </a:fld>
            <a:endParaRPr lang="en-US"/>
          </a:p>
        </p:txBody>
      </p:sp>
    </p:spTree>
    <p:extLst>
      <p:ext uri="{BB962C8B-B14F-4D97-AF65-F5344CB8AC3E}">
        <p14:creationId xmlns:p14="http://schemas.microsoft.com/office/powerpoint/2010/main" val="2436982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19CB92-39F0-C740-90E8-D60949B4606C}" type="slidenum">
              <a:rPr lang="en-US" smtClean="0"/>
              <a:t>5</a:t>
            </a:fld>
            <a:endParaRPr lang="en-US"/>
          </a:p>
        </p:txBody>
      </p:sp>
    </p:spTree>
    <p:extLst>
      <p:ext uri="{BB962C8B-B14F-4D97-AF65-F5344CB8AC3E}">
        <p14:creationId xmlns:p14="http://schemas.microsoft.com/office/powerpoint/2010/main" val="787760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ltLang="en-US" b="1" u="sng">
                <a:solidFill>
                  <a:srgbClr val="FFFFFF"/>
                </a:solidFill>
                <a:latin typeface="Times New Roman" panose="02020603050405020304" pitchFamily="18" charset="0"/>
                <a:cs typeface="Times New Roman" panose="02020603050405020304" pitchFamily="18" charset="0"/>
              </a:rPr>
              <a:t>What is MCC</a:t>
            </a:r>
            <a:r>
              <a:rPr lang="en-US" altLang="en-US" u="sng">
                <a:solidFill>
                  <a:srgbClr val="FFFFFF"/>
                </a:solidFill>
                <a:latin typeface="Times New Roman" panose="02020603050405020304" pitchFamily="18" charset="0"/>
                <a:cs typeface="Times New Roman" panose="02020603050405020304" pitchFamily="18" charset="0"/>
              </a:rPr>
              <a:t>? </a:t>
            </a:r>
            <a:endParaRPr lang="en-US" altLang="en-US">
              <a:solidFill>
                <a:srgbClr val="FFFFFF"/>
              </a:solidFill>
              <a:latin typeface="Times New Roman" panose="02020603050405020304" pitchFamily="18" charset="0"/>
              <a:cs typeface="Times New Roman" panose="02020603050405020304" pitchFamily="18" charset="0"/>
            </a:endParaRPr>
          </a:p>
          <a:p>
            <a:pPr marL="171450" indent="-171450">
              <a:spcBef>
                <a:spcPts val="450"/>
              </a:spcBef>
              <a:buClr>
                <a:srgbClr val="FFFFFF"/>
              </a:buClr>
              <a:buFont typeface="Arial" panose="020B0604020202020204" pitchFamily="34" charset="0"/>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ltLang="en-US">
                <a:solidFill>
                  <a:srgbClr val="FFFFFF"/>
                </a:solidFill>
                <a:latin typeface="Times New Roman" panose="02020603050405020304" pitchFamily="18" charset="0"/>
                <a:cs typeface="Times New Roman" panose="02020603050405020304" pitchFamily="18" charset="0"/>
              </a:rPr>
              <a:t>MCC is an innovative foreign aid agency leading the U.S. fight against global poverty. </a:t>
            </a:r>
          </a:p>
          <a:p>
            <a:pPr marL="171450" indent="-171450">
              <a:spcBef>
                <a:spcPts val="450"/>
              </a:spcBef>
              <a:buClr>
                <a:srgbClr val="FFFFFF"/>
              </a:buClr>
              <a:buFont typeface="Arial" panose="020B0604020202020204" pitchFamily="34" charset="0"/>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ltLang="en-US">
                <a:solidFill>
                  <a:srgbClr val="FFFFFF"/>
                </a:solidFill>
                <a:latin typeface="Times New Roman" panose="02020603050405020304" pitchFamily="18" charset="0"/>
                <a:cs typeface="Times New Roman" panose="02020603050405020304" pitchFamily="18" charset="0"/>
              </a:rPr>
              <a:t>We are a grant provider to countries committed to good governance, economic freedom and investment in their citizens.</a:t>
            </a:r>
          </a:p>
          <a:p>
            <a:pPr marL="171450" indent="-171450">
              <a:spcBef>
                <a:spcPts val="450"/>
              </a:spcBef>
              <a:buClr>
                <a:srgbClr val="FFFFFF"/>
              </a:buClr>
              <a:buFont typeface="Arial" panose="020B0604020202020204" pitchFamily="34" charset="0"/>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ltLang="en-US">
                <a:solidFill>
                  <a:srgbClr val="FFFFFF"/>
                </a:solidFill>
                <a:latin typeface="Times New Roman" panose="02020603050405020304" pitchFamily="18" charset="0"/>
                <a:cs typeface="Times New Roman" panose="02020603050405020304" pitchFamily="18" charset="0"/>
              </a:rPr>
              <a:t>MCC was created by the U.S. Congress in 2004 with strong bipartisan support. Our funding is appropriated by Congress for each fiscal year.</a:t>
            </a:r>
          </a:p>
          <a:p>
            <a:pPr marL="171450" indent="-171450">
              <a:spcBef>
                <a:spcPts val="450"/>
              </a:spcBef>
              <a:buClr>
                <a:srgbClr val="FFFFFF"/>
              </a:buClr>
              <a:buFont typeface="Arial" panose="020B0604020202020204" pitchFamily="34" charset="0"/>
              <a:buChar cha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ltLang="en-US">
                <a:solidFill>
                  <a:srgbClr val="FFFFFF"/>
                </a:solidFill>
                <a:latin typeface="Times New Roman" panose="02020603050405020304" pitchFamily="18" charset="0"/>
                <a:cs typeface="Times New Roman" panose="02020603050405020304" pitchFamily="18" charset="0"/>
              </a:rPr>
              <a:t>We were created to be a new, different approach to foreign assistance, taking best practices from every existing agency and applying those to MCC’s model. </a:t>
            </a:r>
          </a:p>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ltLang="en-US">
              <a:solidFill>
                <a:srgbClr val="FFFFFF"/>
              </a:solidFill>
              <a:latin typeface="Times New Roman" panose="02020603050405020304" pitchFamily="18" charset="0"/>
              <a:cs typeface="Times New Roman" panose="02020603050405020304" pitchFamily="18" charset="0"/>
            </a:endParaRPr>
          </a:p>
          <a:p>
            <a:pPr>
              <a:spcBef>
                <a:spcPts val="450"/>
              </a:spcBef>
              <a:buClr>
                <a:srgbClr val="FFFFFF"/>
              </a:buCl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r>
              <a:rPr lang="en-US" altLang="en-US" b="1" u="sng">
                <a:solidFill>
                  <a:srgbClr val="FFFFFF"/>
                </a:solidFill>
                <a:latin typeface="Times New Roman" panose="02020603050405020304" pitchFamily="18" charset="0"/>
                <a:cs typeface="Times New Roman" panose="02020603050405020304" pitchFamily="18" charset="0"/>
              </a:rPr>
              <a:t>Resources about select MCC programs</a:t>
            </a:r>
            <a:r>
              <a:rPr lang="en-US" altLang="en-US" u="sng">
                <a:solidFill>
                  <a:srgbClr val="FFFFFF"/>
                </a:solidFill>
                <a:latin typeface="Times New Roman" panose="02020603050405020304" pitchFamily="18" charset="0"/>
                <a:cs typeface="Times New Roman" panose="02020603050405020304" pitchFamily="18" charset="0"/>
              </a:rPr>
              <a:t>:</a:t>
            </a:r>
          </a:p>
          <a:p>
            <a:pPr marL="285750" marR="0" lvl="0" indent="-285750">
              <a:lnSpc>
                <a:spcPts val="2040"/>
              </a:lnSpc>
              <a:spcBef>
                <a:spcPts val="0"/>
              </a:spcBef>
              <a:spcAft>
                <a:spcPts val="800"/>
              </a:spcAft>
              <a:buFont typeface="Arial" panose="020B0604020202020204" pitchFamily="34" charset="0"/>
              <a:buChar char="•"/>
            </a:pPr>
            <a:r>
              <a:rPr lang="en-US" sz="1200" kern="1200">
                <a:solidFill>
                  <a:srgbClr val="FFFFFF"/>
                </a:solidFill>
                <a:latin typeface="Times New Roman" panose="02020603050405020304" pitchFamily="18" charset="0"/>
                <a:ea typeface="+mn-ea"/>
                <a:cs typeface="Times New Roman" panose="02020603050405020304" pitchFamily="18" charset="0"/>
              </a:rPr>
              <a:t>MCC is </a:t>
            </a:r>
            <a:r>
              <a:rPr lang="en-US" sz="1800">
                <a:solidFill>
                  <a:srgbClr val="222222"/>
                </a:solidFill>
                <a:effectLst/>
                <a:latin typeface="Arial" panose="020B0604020202020204" pitchFamily="34" charset="0"/>
                <a:ea typeface="Times New Roman" panose="02020603050405020304" pitchFamily="18" charset="0"/>
              </a:rPr>
              <a:t>committed to objective, transparent, and independent reporting on program results. </a:t>
            </a:r>
            <a:r>
              <a:rPr lang="en-US" sz="1800" b="1">
                <a:solidFill>
                  <a:srgbClr val="222222"/>
                </a:solidFill>
                <a:effectLst/>
                <a:latin typeface="Arial" panose="020B0604020202020204" pitchFamily="34" charset="0"/>
                <a:ea typeface="Times New Roman" panose="02020603050405020304" pitchFamily="18" charset="0"/>
              </a:rPr>
              <a:t>Evaluation Briefs</a:t>
            </a:r>
            <a:r>
              <a:rPr lang="en-US" sz="1800">
                <a:solidFill>
                  <a:srgbClr val="222222"/>
                </a:solidFill>
                <a:effectLst/>
                <a:latin typeface="Arial" panose="020B0604020202020204" pitchFamily="34" charset="0"/>
                <a:ea typeface="Times New Roman" panose="02020603050405020304" pitchFamily="18" charset="0"/>
              </a:rPr>
              <a:t> summarize the key results and learning from MCC’s independent evaluations. </a:t>
            </a:r>
            <a:endParaRPr lang="es-GT" sz="1800">
              <a:solidFill>
                <a:schemeClr val="tx1"/>
              </a:solidFill>
              <a:effectLst/>
              <a:latin typeface="Times New Roman" panose="02020603050405020304" pitchFamily="18" charset="0"/>
              <a:ea typeface="Times New Roman" panose="02020603050405020304" pitchFamily="18" charset="0"/>
            </a:endParaRPr>
          </a:p>
          <a:p>
            <a:pPr marL="742950" marR="0" lvl="1" indent="-285750">
              <a:lnSpc>
                <a:spcPts val="2040"/>
              </a:lnSpc>
              <a:spcBef>
                <a:spcPts val="0"/>
              </a:spcBef>
              <a:spcAft>
                <a:spcPts val="800"/>
              </a:spcAft>
              <a:buFont typeface="Arial" panose="020B0604020202020204" pitchFamily="34" charset="0"/>
              <a:buChar char="•"/>
            </a:pPr>
            <a:r>
              <a:rPr lang="en-US" sz="1800">
                <a:solidFill>
                  <a:srgbClr val="000000"/>
                </a:solidFill>
                <a:effectLst/>
                <a:latin typeface="Arial" panose="020B0604020202020204" pitchFamily="34" charset="0"/>
                <a:ea typeface="Calibri" panose="020F0502020204030204" pitchFamily="34" charset="0"/>
              </a:rPr>
              <a:t>Cabo Verde</a:t>
            </a:r>
            <a:r>
              <a:rPr lang="en-US" sz="1800">
                <a:solidFill>
                  <a:srgbClr val="222222"/>
                </a:solidFill>
                <a:effectLst/>
                <a:latin typeface="Arial" panose="020B0604020202020204" pitchFamily="34" charset="0"/>
                <a:ea typeface="Times New Roman" panose="02020603050405020304" pitchFamily="18" charset="0"/>
              </a:rPr>
              <a:t>:</a:t>
            </a:r>
            <a:r>
              <a:rPr lang="en-US" sz="1800">
                <a:solidFill>
                  <a:srgbClr val="000000"/>
                </a:solidFill>
                <a:effectLst/>
                <a:latin typeface="Arial" panose="020B0604020202020204" pitchFamily="34" charset="0"/>
                <a:ea typeface="Times New Roman" panose="02020603050405020304" pitchFamily="18" charset="0"/>
              </a:rPr>
              <a:t> </a:t>
            </a:r>
            <a:r>
              <a:rPr lang="en-US" sz="1800" u="sng">
                <a:solidFill>
                  <a:srgbClr val="000000"/>
                </a:solidFill>
                <a:effectLst/>
                <a:latin typeface="Arial" panose="020B0604020202020204" pitchFamily="34" charset="0"/>
                <a:ea typeface="Times New Roman" panose="02020603050405020304" pitchFamily="18" charset="0"/>
                <a:hlinkClick r:id="rId3"/>
              </a:rPr>
              <a:t>https://www.mcc.gov/our-impact/evaluation-briefs?fwp_resource_country=6172</a:t>
            </a:r>
            <a:r>
              <a:rPr lang="en-US" sz="1800">
                <a:solidFill>
                  <a:srgbClr val="000000"/>
                </a:solidFill>
                <a:effectLst/>
                <a:latin typeface="Arial" panose="020B0604020202020204" pitchFamily="34" charset="0"/>
                <a:ea typeface="Times New Roman" panose="02020603050405020304" pitchFamily="18" charset="0"/>
              </a:rPr>
              <a:t> </a:t>
            </a:r>
            <a:endParaRPr lang="es-GT" sz="1800">
              <a:solidFill>
                <a:srgbClr val="000000"/>
              </a:solidFill>
              <a:effectLst/>
              <a:latin typeface="Times New Roman" panose="02020603050405020304" pitchFamily="18" charset="0"/>
              <a:ea typeface="Times New Roman" panose="02020603050405020304" pitchFamily="18" charset="0"/>
              <a:cs typeface="+mn-cs"/>
            </a:endParaRPr>
          </a:p>
          <a:p>
            <a:pPr marL="742950" marR="0" lvl="1" indent="-285750">
              <a:lnSpc>
                <a:spcPts val="204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Indonesia: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https://www.mcc.gov/our-impact/evaluation-briefs?fwp_resource_country=6159</a:t>
            </a: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204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Mongolia: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https://www.mcc.gov/our-impact/evaluation-briefs?fwp_resource_country=6151</a:t>
            </a: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204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Namibia: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https://www.mcc.gov/our-impact/evaluation-briefs?fwp_resource_country=6149</a:t>
            </a: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ts val="204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Vanuatu: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7"/>
              </a:rPr>
              <a:t>https://www.mcc.gov/our-impact/evaluation-briefs?fwp_resource_country=6136</a:t>
            </a: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7000"/>
              </a:lnSpc>
              <a:spcBef>
                <a:spcPts val="0"/>
              </a:spcBef>
              <a:spcAft>
                <a:spcPts val="0"/>
              </a:spcAft>
              <a:buFont typeface="Arial" panose="020B0604020202020204" pitchFamily="34" charset="0"/>
              <a:buNone/>
            </a:pP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b="1">
                <a:effectLst/>
                <a:latin typeface="Arial" panose="020B0604020202020204" pitchFamily="34" charset="0"/>
                <a:ea typeface="Calibri" panose="020F0502020204030204" pitchFamily="34" charset="0"/>
                <a:cs typeface="Times New Roman" panose="02020603050405020304" pitchFamily="18" charset="0"/>
              </a:rPr>
              <a:t>Blog posts about relevant MCC Programs: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Cabo Verde: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8"/>
              </a:rPr>
              <a:t>https://www.mcc.gov/blog?fwp_blog_country=6172</a:t>
            </a:r>
            <a:endPar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Indonesia: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9"/>
              </a:rPr>
              <a:t>https://www.mcc.gov/blog?fwp_blog_country=6159</a:t>
            </a: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Mongolia: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0"/>
              </a:rPr>
              <a:t>https://www.mcc.gov/blog?fwp_blog_country=6151</a:t>
            </a:r>
            <a:endParaRPr lang="es-GT"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Namibia: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1"/>
              </a:rPr>
              <a:t>https://www.mcc.gov/blog?fwp_blog_country=6149</a:t>
            </a:r>
            <a:endParaRPr lang="es-GT"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Vanuatu: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2"/>
              </a:rPr>
              <a:t>https://www.mcc.gov/blog?fwp_blog_country=6136</a:t>
            </a: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0">
              <a:lnSpc>
                <a:spcPct val="107000"/>
              </a:lnSpc>
              <a:spcBef>
                <a:spcPts val="0"/>
              </a:spcBef>
              <a:spcAft>
                <a:spcPts val="0"/>
              </a:spcAft>
              <a:buFont typeface="Arial" panose="020B0604020202020204" pitchFamily="34" charset="0"/>
              <a:buNone/>
            </a:pP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r>
              <a:rPr lang="en-US" sz="1800" b="1">
                <a:effectLst/>
                <a:latin typeface="Arial" panose="020B0604020202020204" pitchFamily="34" charset="0"/>
                <a:ea typeface="Calibri" panose="020F0502020204030204" pitchFamily="34" charset="0"/>
                <a:cs typeface="Times New Roman" panose="02020603050405020304" pitchFamily="18" charset="0"/>
              </a:rPr>
              <a:t>Videos about MCC:</a:t>
            </a:r>
            <a:endParaRPr lang="es-GT" sz="1800" b="1">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Annie’s Story (Malawi):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3"/>
              </a:rPr>
              <a:t>https://www.mcc.gov/news-and-events/video/video-102918-malawi-compact-annies-story</a:t>
            </a: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Arial" panose="020B0604020202020204" pitchFamily="34" charset="0"/>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Replanting Trees One Seedling at a Time (Malawi): </a:t>
            </a:r>
            <a:r>
              <a:rPr lang="en-US"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14"/>
              </a:rPr>
              <a:t>https://www.mcc.gov/news-and-events/video/video-102918-malawi-compact-plant-nursery</a:t>
            </a:r>
            <a:r>
              <a:rPr lang="en-US" sz="1800">
                <a:effectLst/>
                <a:latin typeface="Arial" panose="020B0604020202020204" pitchFamily="34" charset="0"/>
                <a:ea typeface="Calibri" panose="020F0502020204030204" pitchFamily="34" charset="0"/>
                <a:cs typeface="Times New Roman" panose="02020603050405020304" pitchFamily="18" charset="0"/>
              </a:rPr>
              <a:t> </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p>
            <a:pPr>
              <a:spcBef>
                <a:spcPts val="450"/>
              </a:spcBef>
              <a:buClr>
                <a:srgbClr val="FFFFFF"/>
              </a:buClr>
              <a:buFont typeface="Times New Roman" panose="02020603050405020304" pitchFamily="18" charset="0"/>
              <a:buNone/>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ltLang="en-US">
              <a:solidFill>
                <a:srgbClr val="FFFFFF"/>
              </a:solidFill>
              <a:latin typeface="Times New Roman" panose="02020603050405020304" pitchFamily="18" charset="0"/>
              <a:cs typeface="Times New Roman" panose="02020603050405020304" pitchFamily="18" charset="0"/>
            </a:endParaRPr>
          </a:p>
          <a:p>
            <a:pP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ltLang="en-US">
              <a:latin typeface="Times New Roman" panose="02020603050405020304" pitchFamily="18" charset="0"/>
            </a:endParaRPr>
          </a:p>
          <a:p>
            <a:pPr>
              <a:tabLst>
                <a:tab pos="0" algn="l"/>
                <a:tab pos="912813" algn="l"/>
                <a:tab pos="1827213" algn="l"/>
                <a:tab pos="2741613" algn="l"/>
                <a:tab pos="3656013" algn="l"/>
                <a:tab pos="4570413" algn="l"/>
                <a:tab pos="5484813" algn="l"/>
                <a:tab pos="6399213" algn="l"/>
                <a:tab pos="7313613" algn="l"/>
                <a:tab pos="8226425" algn="l"/>
                <a:tab pos="9142413" algn="l"/>
                <a:tab pos="10055225" algn="l"/>
              </a:tabLst>
            </a:pPr>
            <a:endParaRPr lang="en-US" altLang="en-US">
              <a:latin typeface="Times New Roman" panose="02020603050405020304" pitchFamily="18" charset="0"/>
            </a:endParaRPr>
          </a:p>
        </p:txBody>
      </p:sp>
      <p:sp>
        <p:nvSpPr>
          <p:cNvPr id="35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2313" algn="l"/>
                <a:tab pos="1446213" algn="l"/>
                <a:tab pos="2170113" algn="l"/>
                <a:tab pos="289401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3534419-1000-4F14-82EF-A61D1CCF526F}" type="slidenum">
              <a:rPr lang="en-US" altLang="en-US" smtClean="0"/>
              <a:pPr>
                <a:spcBef>
                  <a:spcPct val="0"/>
                </a:spcBef>
                <a:buSzPct val="45000"/>
                <a:buFont typeface="Wingdings" panose="05000000000000000000" pitchFamily="2" charset="2"/>
                <a:buNone/>
              </a:pPr>
              <a:t>6</a:t>
            </a:fld>
            <a:endParaRPr lang="en-US" altLang="en-US"/>
          </a:p>
        </p:txBody>
      </p:sp>
    </p:spTree>
    <p:extLst>
      <p:ext uri="{BB962C8B-B14F-4D97-AF65-F5344CB8AC3E}">
        <p14:creationId xmlns:p14="http://schemas.microsoft.com/office/powerpoint/2010/main" val="294908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0C472-F028-4C84-BA59-39BC4283737C}" type="slidenum">
              <a:rPr lang="en-US" smtClean="0"/>
              <a:t>7</a:t>
            </a:fld>
            <a:endParaRPr lang="en-US"/>
          </a:p>
        </p:txBody>
      </p:sp>
    </p:spTree>
    <p:extLst>
      <p:ext uri="{BB962C8B-B14F-4D97-AF65-F5344CB8AC3E}">
        <p14:creationId xmlns:p14="http://schemas.microsoft.com/office/powerpoint/2010/main" val="3087280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0C472-F028-4C84-BA59-39BC4283737C}" type="slidenum">
              <a:rPr lang="en-US" smtClean="0"/>
              <a:t>8</a:t>
            </a:fld>
            <a:endParaRPr lang="en-US"/>
          </a:p>
        </p:txBody>
      </p:sp>
    </p:spTree>
    <p:extLst>
      <p:ext uri="{BB962C8B-B14F-4D97-AF65-F5344CB8AC3E}">
        <p14:creationId xmlns:p14="http://schemas.microsoft.com/office/powerpoint/2010/main" val="15920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60C472-F028-4C84-BA59-39BC4283737C}" type="slidenum">
              <a:rPr lang="en-US" smtClean="0"/>
              <a:t>9</a:t>
            </a:fld>
            <a:endParaRPr lang="en-US"/>
          </a:p>
        </p:txBody>
      </p:sp>
    </p:spTree>
    <p:extLst>
      <p:ext uri="{BB962C8B-B14F-4D97-AF65-F5344CB8AC3E}">
        <p14:creationId xmlns:p14="http://schemas.microsoft.com/office/powerpoint/2010/main" val="3450071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CCC2A4-3F9C-4D1C-B248-C6CA2B5630DD}"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7117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69858-5025-4555-AB14-32B04D3F03A3}"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379230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AF1E4-CF3B-4B6F-88EB-756F6549C60A}"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247676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E1988-2055-478D-8333-F98BC2BA781E}"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225832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38DD11-4C2D-424B-94FB-B9DADC483785}" type="datetime1">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208951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7941CB-032D-47E0-BC09-67BCD8695945}"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300729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C9B75E-3EBE-434B-AF0C-CBC950EF996E}" type="datetime1">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202817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9C00BF-B54E-4EE9-B1EF-64D3B3C4C8CC}" type="datetime1">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238651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FDE51-0A32-4FF5-8F16-B6BE30AC5EE8}" type="datetime1">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263320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52466A-99D5-4071-A43B-558040728F61}"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242192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D20D0-91F5-4480-8601-77F3144FA633}" type="datetime1">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920DAB-9302-4E3F-B383-4C952A8CC1CA}" type="slidenum">
              <a:rPr lang="en-US" smtClean="0"/>
              <a:t>‹#›</a:t>
            </a:fld>
            <a:endParaRPr lang="en-US"/>
          </a:p>
        </p:txBody>
      </p:sp>
    </p:spTree>
    <p:extLst>
      <p:ext uri="{BB962C8B-B14F-4D97-AF65-F5344CB8AC3E}">
        <p14:creationId xmlns:p14="http://schemas.microsoft.com/office/powerpoint/2010/main" val="417063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6FE00-01E6-4AC5-BDDD-2BECDEB0648F}" type="datetime1">
              <a:rPr lang="en-US" smtClean="0"/>
              <a:t>3/1/2021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20DAB-9302-4E3F-B383-4C952A8CC1CA}" type="slidenum">
              <a:rPr lang="en-US" smtClean="0"/>
              <a:t>‹#›</a:t>
            </a:fld>
            <a:endParaRPr lang="en-US"/>
          </a:p>
        </p:txBody>
      </p:sp>
    </p:spTree>
    <p:extLst>
      <p:ext uri="{BB962C8B-B14F-4D97-AF65-F5344CB8AC3E}">
        <p14:creationId xmlns:p14="http://schemas.microsoft.com/office/powerpoint/2010/main" val="105620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s://www.grants.gov/web/grants/search-grants.html?keywords=95332419N0001"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mcc.gov/work-with-us/partnerships/annual-program-statemen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4.png"/><Relationship Id="rId9" Type="http://schemas.microsoft.com/office/2007/relationships/diagramDrawing" Target="../diagrams/drawing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mailto:guoc@mcc.gov" TargetMode="External"/><Relationship Id="rId7" Type="http://schemas.openxmlformats.org/officeDocument/2006/relationships/hyperlink" Target="mailto:Kapakasay@mcc.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Maxwellre@mcc.gov" TargetMode="External"/><Relationship Id="rId5" Type="http://schemas.openxmlformats.org/officeDocument/2006/relationships/hyperlink" Target="mailto:Fullerdf@mcc.gov" TargetMode="External"/><Relationship Id="rId4" Type="http://schemas.openxmlformats.org/officeDocument/2006/relationships/hyperlink" Target="mailto:naranjoj@mcc.gov"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mcc.gov/"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963"/>
          <a:stretch/>
        </p:blipFill>
        <p:spPr bwMode="auto">
          <a:xfrm>
            <a:off x="404241" y="0"/>
            <a:ext cx="11383518" cy="607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0144" y="2004"/>
            <a:ext cx="4391712" cy="444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986685"/>
            <a:ext cx="12192000" cy="1869311"/>
          </a:xfrm>
          <a:prstGeom prst="rect">
            <a:avLst/>
          </a:prstGeom>
          <a:solidFill>
            <a:schemeClr val="accent5">
              <a:lumMod val="50000"/>
            </a:schemeClr>
          </a:solidFill>
        </p:spPr>
        <p:txBody>
          <a:bodyPr wrap="square" rtlCol="0" anchor="ctr">
            <a:noAutofit/>
          </a:bodyPr>
          <a:lstStyle/>
          <a:p>
            <a:pPr algn="ctr"/>
            <a:r>
              <a:rPr lang="en-US" sz="4000" b="1">
                <a:solidFill>
                  <a:schemeClr val="bg1"/>
                </a:solidFill>
                <a:latin typeface="Arial" panose="020B0604020202020204" pitchFamily="34" charset="0"/>
                <a:cs typeface="Arial" panose="020B0604020202020204" pitchFamily="34" charset="0"/>
              </a:rPr>
              <a:t>Solomon Islands Threshold Program</a:t>
            </a:r>
          </a:p>
          <a:p>
            <a:pPr algn="ctr"/>
            <a:r>
              <a:rPr lang="en-US" sz="2800" b="1">
                <a:solidFill>
                  <a:schemeClr val="bg1"/>
                </a:solidFill>
                <a:latin typeface="Arial" panose="020B0604020202020204" pitchFamily="34" charset="0"/>
                <a:cs typeface="Arial" panose="020B0604020202020204" pitchFamily="34" charset="0"/>
              </a:rPr>
              <a:t>Procurement Industry Day</a:t>
            </a:r>
          </a:p>
          <a:p>
            <a:pPr algn="ctr"/>
            <a:r>
              <a:rPr lang="en-US" sz="2800" b="1">
                <a:solidFill>
                  <a:schemeClr val="bg1"/>
                </a:solidFill>
                <a:latin typeface="Arial" panose="020B0604020202020204" pitchFamily="34" charset="0"/>
                <a:cs typeface="Arial" panose="020B0604020202020204" pitchFamily="34" charset="0"/>
              </a:rPr>
              <a:t>February 24, 2021</a:t>
            </a:r>
          </a:p>
        </p:txBody>
      </p:sp>
    </p:spTree>
    <p:extLst>
      <p:ext uri="{BB962C8B-B14F-4D97-AF65-F5344CB8AC3E}">
        <p14:creationId xmlns:p14="http://schemas.microsoft.com/office/powerpoint/2010/main" val="287519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latin typeface="Arial" panose="020B0604020202020204" pitchFamily="34" charset="0"/>
                <a:cs typeface="Arial" panose="020B0604020202020204" pitchFamily="34" charset="0"/>
              </a:rPr>
              <a:t>10</a:t>
            </a:fld>
            <a:endParaRPr lang="en-US">
              <a:latin typeface="Arial" panose="020B0604020202020204" pitchFamily="34" charset="0"/>
              <a:cs typeface="Arial" panose="020B0604020202020204" pitchFamily="34" charset="0"/>
            </a:endParaRPr>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altLang="en-US" sz="3600" b="1">
                <a:latin typeface="Arial"/>
                <a:ea typeface="SimSun"/>
                <a:cs typeface="Arial"/>
              </a:rPr>
              <a:t>Procurement Strategy</a:t>
            </a:r>
            <a:endParaRPr lang="en-US"/>
          </a:p>
        </p:txBody>
      </p:sp>
      <p:grpSp>
        <p:nvGrpSpPr>
          <p:cNvPr id="6" name="Group 5">
            <a:extLst>
              <a:ext uri="{FF2B5EF4-FFF2-40B4-BE49-F238E27FC236}">
                <a16:creationId xmlns:a16="http://schemas.microsoft.com/office/drawing/2014/main" id="{A95742FF-C13A-445B-849C-786C11A55D6F}"/>
              </a:ext>
            </a:extLst>
          </p:cNvPr>
          <p:cNvGrpSpPr/>
          <p:nvPr/>
        </p:nvGrpSpPr>
        <p:grpSpPr>
          <a:xfrm>
            <a:off x="932016" y="1147875"/>
            <a:ext cx="10421784" cy="4825948"/>
            <a:chOff x="921923" y="1195450"/>
            <a:chExt cx="10421784" cy="4825948"/>
          </a:xfrm>
        </p:grpSpPr>
        <p:sp>
          <p:nvSpPr>
            <p:cNvPr id="4" name="Rectangle 3">
              <a:extLst>
                <a:ext uri="{FF2B5EF4-FFF2-40B4-BE49-F238E27FC236}">
                  <a16:creationId xmlns:a16="http://schemas.microsoft.com/office/drawing/2014/main" id="{6641ACB6-B230-4DAC-84F7-DB57B2DFDA4A}"/>
                </a:ext>
              </a:extLst>
            </p:cNvPr>
            <p:cNvSpPr/>
            <p:nvPr/>
          </p:nvSpPr>
          <p:spPr>
            <a:xfrm>
              <a:off x="1021277" y="1195450"/>
              <a:ext cx="3206338" cy="36933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ALTIF Project</a:t>
              </a:r>
              <a:endParaRPr lang="es-G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F416AF5-DE01-4E0B-A23F-22BFE696D39E}"/>
                </a:ext>
              </a:extLst>
            </p:cNvPr>
            <p:cNvSpPr/>
            <p:nvPr/>
          </p:nvSpPr>
          <p:spPr>
            <a:xfrm>
              <a:off x="4532415" y="1195450"/>
              <a:ext cx="3206338" cy="36933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FoVEP Project</a:t>
              </a:r>
              <a:endParaRPr lang="es-G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520CBDBA-8BAD-4AF5-8702-BF73884AAC38}"/>
                </a:ext>
              </a:extLst>
            </p:cNvPr>
            <p:cNvSpPr/>
            <p:nvPr/>
          </p:nvSpPr>
          <p:spPr>
            <a:xfrm>
              <a:off x="8043553" y="1195450"/>
              <a:ext cx="3206338" cy="36933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Other (M&amp;E, Program Admin)</a:t>
              </a:r>
              <a:endParaRPr lang="es-G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98050A9-C425-4AB9-9C0A-0D512A954D3C}"/>
                </a:ext>
              </a:extLst>
            </p:cNvPr>
            <p:cNvSpPr/>
            <p:nvPr/>
          </p:nvSpPr>
          <p:spPr>
            <a:xfrm>
              <a:off x="1021277" y="1564780"/>
              <a:ext cx="3206338" cy="44566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700" b="1">
                <a:solidFill>
                  <a:schemeClr val="tx1"/>
                </a:solidFill>
                <a:latin typeface="Arial" panose="020B0604020202020204" pitchFamily="34" charset="0"/>
                <a:cs typeface="Arial" panose="020B0604020202020204" pitchFamily="34" charset="0"/>
              </a:endParaRPr>
            </a:p>
            <a:p>
              <a:r>
                <a:rPr lang="en-US" sz="1700" b="1" i="1">
                  <a:solidFill>
                    <a:schemeClr val="tx1"/>
                  </a:solidFill>
                  <a:latin typeface="Arial" panose="020B0604020202020204" pitchFamily="34" charset="0"/>
                  <a:cs typeface="Arial" panose="020B0604020202020204" pitchFamily="34" charset="0"/>
                </a:rPr>
                <a:t>Activity 1</a:t>
              </a:r>
              <a:r>
                <a:rPr lang="en-US" sz="1700" b="1">
                  <a:solidFill>
                    <a:schemeClr val="tx1"/>
                  </a:solidFill>
                  <a:latin typeface="Arial" panose="020B0604020202020204" pitchFamily="34" charset="0"/>
                  <a:cs typeface="Arial" panose="020B0604020202020204" pitchFamily="34" charset="0"/>
                </a:rPr>
                <a:t>: Land Identification</a:t>
              </a:r>
            </a:p>
            <a:p>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endParaRPr>
            </a:p>
            <a:p>
              <a:endParaRPr lang="en-US" sz="1700" b="1" u="sng">
                <a:solidFill>
                  <a:schemeClr val="tx1"/>
                </a:solidFill>
                <a:latin typeface="Arial" panose="020B0604020202020204" pitchFamily="34" charset="0"/>
                <a:cs typeface="Arial" panose="020B0604020202020204" pitchFamily="34" charset="0"/>
              </a:endParaRPr>
            </a:p>
            <a:p>
              <a:r>
                <a:rPr lang="en-US" sz="1700" b="1" i="1">
                  <a:solidFill>
                    <a:schemeClr val="tx1"/>
                  </a:solidFill>
                  <a:latin typeface="Arial" panose="020B0604020202020204" pitchFamily="34" charset="0"/>
                  <a:cs typeface="Arial" panose="020B0604020202020204" pitchFamily="34" charset="0"/>
                </a:rPr>
                <a:t>Activity 2</a:t>
              </a:r>
              <a:r>
                <a:rPr lang="en-US" sz="1700" b="1">
                  <a:solidFill>
                    <a:schemeClr val="tx1"/>
                  </a:solidFill>
                  <a:latin typeface="Arial" panose="020B0604020202020204" pitchFamily="34" charset="0"/>
                  <a:cs typeface="Arial" panose="020B0604020202020204" pitchFamily="34" charset="0"/>
                </a:rPr>
                <a:t>: Investment Facilitation</a:t>
              </a:r>
            </a:p>
            <a:p>
              <a:endParaRPr lang="en-US" sz="1600">
                <a:solidFill>
                  <a:schemeClr val="tx1"/>
                </a:solidFill>
                <a:latin typeface="Arial" panose="020B0604020202020204" pitchFamily="34" charset="0"/>
                <a:cs typeface="Arial" panose="020B0604020202020204" pitchFamily="34" charset="0"/>
              </a:endParaRPr>
            </a:p>
            <a:p>
              <a:endParaRPr lang="en-US" sz="1600">
                <a:solidFill>
                  <a:schemeClr val="tx1"/>
                </a:solidFill>
                <a:latin typeface="Arial" panose="020B0604020202020204" pitchFamily="34" charset="0"/>
                <a:cs typeface="Arial" panose="020B0604020202020204" pitchFamily="34" charset="0"/>
              </a:endParaRPr>
            </a:p>
            <a:p>
              <a:endParaRPr lang="en-US" sz="1700" b="1" u="sng">
                <a:solidFill>
                  <a:schemeClr val="tx1"/>
                </a:solidFill>
                <a:latin typeface="Arial" panose="020B0604020202020204" pitchFamily="34" charset="0"/>
                <a:cs typeface="Arial" panose="020B0604020202020204" pitchFamily="34" charset="0"/>
              </a:endParaRPr>
            </a:p>
            <a:p>
              <a:r>
                <a:rPr lang="en-US" sz="1700" b="1" i="1">
                  <a:solidFill>
                    <a:schemeClr val="tx1"/>
                  </a:solidFill>
                  <a:latin typeface="Arial" panose="020B0604020202020204" pitchFamily="34" charset="0"/>
                  <a:cs typeface="Arial" panose="020B0604020202020204" pitchFamily="34" charset="0"/>
                </a:rPr>
                <a:t>Activity 3</a:t>
              </a:r>
              <a:r>
                <a:rPr lang="en-US" sz="1700" b="1">
                  <a:solidFill>
                    <a:schemeClr val="tx1"/>
                  </a:solidFill>
                  <a:latin typeface="Arial" panose="020B0604020202020204" pitchFamily="34" charset="0"/>
                  <a:cs typeface="Arial" panose="020B0604020202020204" pitchFamily="34" charset="0"/>
                </a:rPr>
                <a:t>: Facilitated Governance Reform (FGR)</a:t>
              </a:r>
            </a:p>
          </p:txBody>
        </p:sp>
        <p:sp>
          <p:nvSpPr>
            <p:cNvPr id="16" name="Rectangle 15">
              <a:extLst>
                <a:ext uri="{FF2B5EF4-FFF2-40B4-BE49-F238E27FC236}">
                  <a16:creationId xmlns:a16="http://schemas.microsoft.com/office/drawing/2014/main" id="{63993EF1-2BFD-4E02-83F4-F246BC69FBBD}"/>
                </a:ext>
              </a:extLst>
            </p:cNvPr>
            <p:cNvSpPr/>
            <p:nvPr/>
          </p:nvSpPr>
          <p:spPr>
            <a:xfrm>
              <a:off x="4532415" y="1564780"/>
              <a:ext cx="3206338" cy="44566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600" b="1">
                <a:solidFill>
                  <a:schemeClr val="tx1"/>
                </a:solidFill>
                <a:latin typeface="Arial" panose="020B0604020202020204" pitchFamily="34" charset="0"/>
                <a:cs typeface="Arial" panose="020B0604020202020204" pitchFamily="34" charset="0"/>
              </a:endParaRPr>
            </a:p>
            <a:p>
              <a:r>
                <a:rPr lang="en-US" sz="1700" b="1" i="1">
                  <a:solidFill>
                    <a:schemeClr val="tx1"/>
                  </a:solidFill>
                  <a:latin typeface="Arial" panose="020B0604020202020204" pitchFamily="34" charset="0"/>
                  <a:cs typeface="Arial" panose="020B0604020202020204" pitchFamily="34" charset="0"/>
                </a:rPr>
                <a:t>Activity 1</a:t>
              </a:r>
              <a:r>
                <a:rPr lang="en-US" sz="1700" b="1">
                  <a:solidFill>
                    <a:schemeClr val="tx1"/>
                  </a:solidFill>
                  <a:latin typeface="Arial" panose="020B0604020202020204" pitchFamily="34" charset="0"/>
                  <a:cs typeface="Arial" panose="020B0604020202020204" pitchFamily="34" charset="0"/>
                </a:rPr>
                <a:t>: Payment for Ecosystem Services</a:t>
              </a:r>
            </a:p>
            <a:p>
              <a:endParaRPr lang="en-US" sz="1600" b="1">
                <a:solidFill>
                  <a:schemeClr val="tx1"/>
                </a:solidFill>
                <a:latin typeface="Arial" panose="020B0604020202020204" pitchFamily="34" charset="0"/>
                <a:cs typeface="Arial" panose="020B0604020202020204" pitchFamily="34" charset="0"/>
              </a:endParaRPr>
            </a:p>
            <a:p>
              <a:endParaRPr lang="en-US" sz="1600" b="1">
                <a:solidFill>
                  <a:schemeClr val="tx1"/>
                </a:solidFill>
                <a:latin typeface="Arial" panose="020B0604020202020204" pitchFamily="34" charset="0"/>
                <a:cs typeface="Arial" panose="020B0604020202020204" pitchFamily="34" charset="0"/>
              </a:endParaRPr>
            </a:p>
            <a:p>
              <a:endParaRPr lang="en-US" sz="1600" b="1">
                <a:solidFill>
                  <a:schemeClr val="tx1"/>
                </a:solidFill>
                <a:latin typeface="Arial" panose="020B0604020202020204" pitchFamily="34" charset="0"/>
                <a:cs typeface="Arial" panose="020B0604020202020204" pitchFamily="34" charset="0"/>
              </a:endParaRPr>
            </a:p>
            <a:p>
              <a:endParaRPr lang="en-US" sz="1600" b="1">
                <a:solidFill>
                  <a:schemeClr val="tx1"/>
                </a:solidFill>
                <a:latin typeface="Arial" panose="020B0604020202020204" pitchFamily="34" charset="0"/>
                <a:cs typeface="Arial" panose="020B0604020202020204" pitchFamily="34" charset="0"/>
              </a:endParaRPr>
            </a:p>
            <a:p>
              <a:endParaRPr lang="en-US" sz="1600" b="1">
                <a:solidFill>
                  <a:schemeClr val="tx1"/>
                </a:solidFill>
                <a:latin typeface="Arial" panose="020B0604020202020204" pitchFamily="34" charset="0"/>
                <a:cs typeface="Arial" panose="020B0604020202020204" pitchFamily="34" charset="0"/>
              </a:endParaRPr>
            </a:p>
            <a:p>
              <a:endParaRPr lang="en-US" sz="1600" b="1">
                <a:solidFill>
                  <a:schemeClr val="tx1"/>
                </a:solidFill>
                <a:latin typeface="Arial" panose="020B0604020202020204" pitchFamily="34" charset="0"/>
                <a:cs typeface="Arial" panose="020B0604020202020204" pitchFamily="34" charset="0"/>
              </a:endParaRPr>
            </a:p>
            <a:p>
              <a:endParaRPr lang="en-US" sz="1600" b="1">
                <a:solidFill>
                  <a:schemeClr val="tx1"/>
                </a:solidFill>
                <a:latin typeface="Arial" panose="020B0604020202020204" pitchFamily="34" charset="0"/>
                <a:cs typeface="Arial" panose="020B0604020202020204" pitchFamily="34" charset="0"/>
              </a:endParaRPr>
            </a:p>
            <a:p>
              <a:endParaRPr lang="en-US" sz="1700" b="1" i="1">
                <a:solidFill>
                  <a:schemeClr val="tx1"/>
                </a:solidFill>
                <a:latin typeface="Arial" panose="020B0604020202020204" pitchFamily="34" charset="0"/>
                <a:cs typeface="Arial" panose="020B0604020202020204" pitchFamily="34" charset="0"/>
              </a:endParaRPr>
            </a:p>
            <a:p>
              <a:r>
                <a:rPr lang="en-US" sz="1700" b="1" i="1">
                  <a:solidFill>
                    <a:schemeClr val="tx1"/>
                  </a:solidFill>
                  <a:latin typeface="Arial" panose="020B0604020202020204" pitchFamily="34" charset="0"/>
                  <a:cs typeface="Arial" panose="020B0604020202020204" pitchFamily="34" charset="0"/>
                </a:rPr>
                <a:t>Activity 2</a:t>
              </a:r>
              <a:r>
                <a:rPr lang="en-US" sz="1700" b="1">
                  <a:solidFill>
                    <a:schemeClr val="tx1"/>
                  </a:solidFill>
                  <a:latin typeface="Arial" panose="020B0604020202020204" pitchFamily="34" charset="0"/>
                  <a:cs typeface="Arial" panose="020B0604020202020204" pitchFamily="34" charset="0"/>
                </a:rPr>
                <a:t>: Facilitated Governance Reform (FGR)</a:t>
              </a:r>
              <a:endParaRPr lang="es-GT" sz="1700" b="1">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BFBE73A-6592-4DD7-8EC7-30B9ACDAFDA0}"/>
                </a:ext>
              </a:extLst>
            </p:cNvPr>
            <p:cNvSpPr/>
            <p:nvPr/>
          </p:nvSpPr>
          <p:spPr>
            <a:xfrm>
              <a:off x="8055922" y="1506822"/>
              <a:ext cx="3206338" cy="4456618"/>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6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1AC8249-2B11-4C0F-B4B7-C99EE5FA4DBE}"/>
                </a:ext>
              </a:extLst>
            </p:cNvPr>
            <p:cNvSpPr/>
            <p:nvPr/>
          </p:nvSpPr>
          <p:spPr>
            <a:xfrm>
              <a:off x="1021277" y="2171716"/>
              <a:ext cx="3328851" cy="59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a:solidFill>
                    <a:schemeClr val="tx1"/>
                  </a:solidFill>
                  <a:latin typeface="Arial" panose="020B0604020202020204" pitchFamily="34" charset="0"/>
                  <a:cs typeface="Arial" panose="020B0604020202020204" pitchFamily="34" charset="0"/>
                </a:rPr>
                <a:t>- Public International Organization*</a:t>
              </a:r>
              <a:endParaRPr lang="es-GT" sz="1500">
                <a:solidFill>
                  <a:schemeClr val="tx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39CFF55A-C25E-42D3-A112-9590CED1A4D1}"/>
                </a:ext>
              </a:extLst>
            </p:cNvPr>
            <p:cNvSpPr/>
            <p:nvPr/>
          </p:nvSpPr>
          <p:spPr>
            <a:xfrm>
              <a:off x="4532415" y="2446144"/>
              <a:ext cx="3256610" cy="59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a:solidFill>
                    <a:schemeClr val="tx1"/>
                  </a:solidFill>
                  <a:latin typeface="Arial" panose="020B0604020202020204" pitchFamily="34" charset="0"/>
                  <a:cs typeface="Arial" panose="020B0604020202020204" pitchFamily="34" charset="0"/>
                </a:rPr>
                <a:t>- International Non-Governmental Organization*</a:t>
              </a:r>
              <a:endParaRPr lang="es-GT" sz="150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05A4CAD0-8B19-4E1D-A324-A3BE7F80249F}"/>
                </a:ext>
              </a:extLst>
            </p:cNvPr>
            <p:cNvSpPr/>
            <p:nvPr/>
          </p:nvSpPr>
          <p:spPr>
            <a:xfrm>
              <a:off x="1021276" y="2497536"/>
              <a:ext cx="3303021" cy="59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a:solidFill>
                    <a:srgbClr val="FF0000"/>
                  </a:solidFill>
                  <a:latin typeface="Arial" panose="020B0604020202020204" pitchFamily="34" charset="0"/>
                  <a:cs typeface="Arial" panose="020B0604020202020204" pitchFamily="34" charset="0"/>
                </a:rPr>
                <a:t>- </a:t>
              </a:r>
              <a:r>
                <a:rPr lang="en-US" sz="1500" b="1">
                  <a:solidFill>
                    <a:srgbClr val="FF0000"/>
                  </a:solidFill>
                  <a:latin typeface="Arial" panose="020B0604020202020204" pitchFamily="34" charset="0"/>
                  <a:cs typeface="Arial" panose="020B0604020202020204" pitchFamily="34" charset="0"/>
                </a:rPr>
                <a:t>Community Engagement Partner</a:t>
              </a:r>
              <a:endParaRPr lang="es-GT" sz="1500" b="1">
                <a:solidFill>
                  <a:srgbClr val="FF0000"/>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7BA9A1F-3C2F-4A52-A733-59B0E9FE5B90}"/>
                </a:ext>
              </a:extLst>
            </p:cNvPr>
            <p:cNvSpPr/>
            <p:nvPr/>
          </p:nvSpPr>
          <p:spPr>
            <a:xfrm>
              <a:off x="927461" y="5003454"/>
              <a:ext cx="10378440" cy="5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sz="1600">
                <a:solidFill>
                  <a:srgbClr val="FF0000"/>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8F89D773-74AA-4EE8-ADDD-8EB574B6AFF3}"/>
                </a:ext>
              </a:extLst>
            </p:cNvPr>
            <p:cNvSpPr/>
            <p:nvPr/>
          </p:nvSpPr>
          <p:spPr>
            <a:xfrm>
              <a:off x="921923" y="3689490"/>
              <a:ext cx="3384468" cy="59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Arial" panose="020B0604020202020204" pitchFamily="34" charset="0"/>
                  <a:cs typeface="Arial" panose="020B0604020202020204" pitchFamily="34" charset="0"/>
                </a:rPr>
                <a:t>- Public International Organization*</a:t>
              </a:r>
              <a:endParaRPr lang="es-GT" sz="150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092E4FB6-9CF1-4315-8E5C-B575841C1F46}"/>
                </a:ext>
              </a:extLst>
            </p:cNvPr>
            <p:cNvSpPr/>
            <p:nvPr/>
          </p:nvSpPr>
          <p:spPr>
            <a:xfrm>
              <a:off x="7959239" y="2146401"/>
              <a:ext cx="3384468" cy="59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Arial" panose="020B0604020202020204" pitchFamily="34" charset="0"/>
                  <a:cs typeface="Arial" panose="020B0604020202020204" pitchFamily="34" charset="0"/>
                </a:rPr>
                <a:t>Data Quality Review**</a:t>
              </a:r>
              <a:endParaRPr lang="es-GT" sz="150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A9E931F-66D1-45C8-B793-DDD96ED8668C}"/>
                </a:ext>
              </a:extLst>
            </p:cNvPr>
            <p:cNvSpPr/>
            <p:nvPr/>
          </p:nvSpPr>
          <p:spPr>
            <a:xfrm>
              <a:off x="7959239" y="2864028"/>
              <a:ext cx="3384468" cy="599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a:solidFill>
                    <a:schemeClr val="tx1"/>
                  </a:solidFill>
                  <a:latin typeface="Arial" panose="020B0604020202020204" pitchFamily="34" charset="0"/>
                  <a:cs typeface="Arial" panose="020B0604020202020204" pitchFamily="34" charset="0"/>
                </a:rPr>
                <a:t>Independent Evaluator**</a:t>
              </a:r>
              <a:endParaRPr lang="es-GT" sz="1500">
                <a:solidFill>
                  <a:schemeClr val="tx1"/>
                </a:solidFill>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8C6DABD9-1CEB-4667-B749-34E73EBCEC79}"/>
              </a:ext>
            </a:extLst>
          </p:cNvPr>
          <p:cNvSpPr txBox="1"/>
          <p:nvPr/>
        </p:nvSpPr>
        <p:spPr>
          <a:xfrm>
            <a:off x="1674840" y="5986335"/>
            <a:ext cx="9156445" cy="861774"/>
          </a:xfrm>
          <a:prstGeom prst="rect">
            <a:avLst/>
          </a:prstGeom>
          <a:noFill/>
        </p:spPr>
        <p:txBody>
          <a:bodyPr wrap="square" rtlCol="0">
            <a:spAutoFit/>
          </a:bodyPr>
          <a:lstStyle/>
          <a:p>
            <a:pPr algn="ctr"/>
            <a:r>
              <a:rPr lang="en-US" sz="1600" i="1">
                <a:latin typeface="Arial" panose="020B0604020202020204" pitchFamily="34" charset="0"/>
                <a:cs typeface="Arial" panose="020B0604020202020204" pitchFamily="34" charset="0"/>
              </a:rPr>
              <a:t>The procurements in </a:t>
            </a:r>
            <a:r>
              <a:rPr lang="en-US" sz="1600" b="1" i="1">
                <a:solidFill>
                  <a:srgbClr val="FF0000"/>
                </a:solidFill>
                <a:latin typeface="Arial" panose="020B0604020202020204" pitchFamily="34" charset="0"/>
                <a:cs typeface="Arial" panose="020B0604020202020204" pitchFamily="34" charset="0"/>
              </a:rPr>
              <a:t>red</a:t>
            </a:r>
            <a:r>
              <a:rPr lang="en-US" sz="1600" i="1">
                <a:latin typeface="Arial" panose="020B0604020202020204" pitchFamily="34" charset="0"/>
                <a:cs typeface="Arial" panose="020B0604020202020204" pitchFamily="34" charset="0"/>
              </a:rPr>
              <a:t> are the focus of this presentation</a:t>
            </a:r>
          </a:p>
          <a:p>
            <a:pPr algn="ctr"/>
            <a:r>
              <a:rPr lang="en-US" sz="1600" i="1">
                <a:latin typeface="Arial" panose="020B0604020202020204" pitchFamily="34" charset="0"/>
                <a:cs typeface="Arial" panose="020B0604020202020204" pitchFamily="34" charset="0"/>
              </a:rPr>
              <a:t>* Note: These opportunities are not open for competitive bid</a:t>
            </a:r>
          </a:p>
          <a:p>
            <a:pPr algn="ctr"/>
            <a:r>
              <a:rPr lang="en-US" sz="1600" i="1">
                <a:latin typeface="Arial" panose="020B0604020202020204" pitchFamily="34" charset="0"/>
                <a:cs typeface="Arial" panose="020B0604020202020204" pitchFamily="34" charset="0"/>
              </a:rPr>
              <a:t> **  These procurements will be competitively bid under MCC’s M&amp;E BPA in 2022 or later </a:t>
            </a:r>
            <a:endParaRPr lang="es-GT" i="1">
              <a:latin typeface="Arial" panose="020B0604020202020204" pitchFamily="34" charset="0"/>
              <a:cs typeface="Arial" panose="020B0604020202020204" pitchFamily="34" charset="0"/>
            </a:endParaRPr>
          </a:p>
        </p:txBody>
      </p:sp>
      <p:sp>
        <p:nvSpPr>
          <p:cNvPr id="7" name="Arrow: Left-Right 6">
            <a:extLst>
              <a:ext uri="{FF2B5EF4-FFF2-40B4-BE49-F238E27FC236}">
                <a16:creationId xmlns:a16="http://schemas.microsoft.com/office/drawing/2014/main" id="{B6150BAC-DA6E-448C-9F7B-1F1FCFDB7FC9}"/>
              </a:ext>
            </a:extLst>
          </p:cNvPr>
          <p:cNvSpPr/>
          <p:nvPr/>
        </p:nvSpPr>
        <p:spPr>
          <a:xfrm>
            <a:off x="2442029" y="5023787"/>
            <a:ext cx="7395654" cy="795057"/>
          </a:xfrm>
          <a:prstGeom prst="leftRightArrow">
            <a:avLst/>
          </a:prstGeom>
          <a:noFill/>
          <a:ln w="22225">
            <a:solidFill>
              <a:srgbClr val="002664"/>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3E87F03-E8BB-4DB0-B9C2-9675743EA031}"/>
              </a:ext>
            </a:extLst>
          </p:cNvPr>
          <p:cNvSpPr txBox="1"/>
          <p:nvPr/>
        </p:nvSpPr>
        <p:spPr>
          <a:xfrm>
            <a:off x="2731267" y="5270858"/>
            <a:ext cx="6817178" cy="323165"/>
          </a:xfrm>
          <a:prstGeom prst="rect">
            <a:avLst/>
          </a:prstGeom>
          <a:noFill/>
        </p:spPr>
        <p:txBody>
          <a:bodyPr wrap="square">
            <a:spAutoFit/>
          </a:bodyPr>
          <a:lstStyle/>
          <a:p>
            <a:pPr algn="ctr"/>
            <a:r>
              <a:rPr lang="en-US" sz="1500" b="1">
                <a:solidFill>
                  <a:srgbClr val="FF0000"/>
                </a:solidFill>
                <a:latin typeface="Arial" panose="020B0604020202020204" pitchFamily="34" charset="0"/>
                <a:cs typeface="Arial" panose="020B0604020202020204" pitchFamily="34" charset="0"/>
              </a:rPr>
              <a:t>Cross-Cutting Program Support (CCPS) Contractor</a:t>
            </a:r>
            <a:endParaRPr lang="es-GT" sz="1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98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77469E61-C48F-4DD3-8D84-E218EEC87138}"/>
              </a:ext>
            </a:extLst>
          </p:cNvPr>
          <p:cNvSpPr>
            <a:spLocks noGrp="1"/>
          </p:cNvSpPr>
          <p:nvPr>
            <p:ph type="sldNum" sz="quarter" idx="12"/>
          </p:nvPr>
        </p:nvSpPr>
        <p:spPr>
          <a:xfrm>
            <a:off x="8610600" y="6356350"/>
            <a:ext cx="2743200" cy="365125"/>
          </a:xfrm>
        </p:spPr>
        <p:txBody>
          <a:bodyPr/>
          <a:lstStyle/>
          <a:p>
            <a:fld id="{9A920DAB-9302-4E3F-B383-4C952A8CC1CA}" type="slidenum">
              <a:rPr lang="en-US" smtClean="0"/>
              <a:t>11</a:t>
            </a:fld>
            <a:endParaRPr lang="en-US"/>
          </a:p>
        </p:txBody>
      </p:sp>
      <p:pic>
        <p:nvPicPr>
          <p:cNvPr id="10" name="Picture 3">
            <a:extLst>
              <a:ext uri="{FF2B5EF4-FFF2-40B4-BE49-F238E27FC236}">
                <a16:creationId xmlns:a16="http://schemas.microsoft.com/office/drawing/2014/main" id="{36836A8F-FE1A-4031-BB75-D777E21E0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EEB265FE-136F-4B9E-AA3B-1E5B45EDB9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
            <a:extLst>
              <a:ext uri="{FF2B5EF4-FFF2-40B4-BE49-F238E27FC236}">
                <a16:creationId xmlns:a16="http://schemas.microsoft.com/office/drawing/2014/main" id="{DA413145-77FF-4410-9816-A2DBC9A7E86A}"/>
              </a:ext>
            </a:extLst>
          </p:cNvPr>
          <p:cNvSpPr txBox="1">
            <a:spLocks noChangeArrowheads="1"/>
          </p:cNvSpPr>
          <p:nvPr/>
        </p:nvSpPr>
        <p:spPr bwMode="auto">
          <a:xfrm>
            <a:off x="1863271" y="2803102"/>
            <a:ext cx="8465458" cy="12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eaLnBrk="1" hangingPunct="1">
              <a:spcBef>
                <a:spcPct val="0"/>
              </a:spcBef>
              <a:buClrTx/>
              <a:buFontTx/>
              <a:buNone/>
            </a:pPr>
            <a:r>
              <a:rPr lang="en-US" altLang="en-US" sz="3600" b="1"/>
              <a:t>Cross-Cutting Program Support (CCPS) Procurement</a:t>
            </a:r>
          </a:p>
        </p:txBody>
      </p:sp>
    </p:spTree>
    <p:extLst>
      <p:ext uri="{BB962C8B-B14F-4D97-AF65-F5344CB8AC3E}">
        <p14:creationId xmlns:p14="http://schemas.microsoft.com/office/powerpoint/2010/main" val="2632428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12</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Overview of CCPS Activities </a:t>
            </a:r>
            <a:endParaRPr lang="en-US"/>
          </a:p>
        </p:txBody>
      </p:sp>
      <p:graphicFrame>
        <p:nvGraphicFramePr>
          <p:cNvPr id="2" name="Diagram 1">
            <a:extLst>
              <a:ext uri="{FF2B5EF4-FFF2-40B4-BE49-F238E27FC236}">
                <a16:creationId xmlns:a16="http://schemas.microsoft.com/office/drawing/2014/main" id="{63A0627F-28F0-40EF-AF94-584772953523}"/>
              </a:ext>
            </a:extLst>
          </p:cNvPr>
          <p:cNvGraphicFramePr/>
          <p:nvPr>
            <p:extLst>
              <p:ext uri="{D42A27DB-BD31-4B8C-83A1-F6EECF244321}">
                <p14:modId xmlns:p14="http://schemas.microsoft.com/office/powerpoint/2010/main" val="3922728811"/>
              </p:ext>
            </p:extLst>
          </p:nvPr>
        </p:nvGraphicFramePr>
        <p:xfrm>
          <a:off x="1055707" y="3017520"/>
          <a:ext cx="10080585" cy="3520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628B0E97-7674-40EA-BBCB-0630BC188E2D}"/>
              </a:ext>
            </a:extLst>
          </p:cNvPr>
          <p:cNvSpPr txBox="1"/>
          <p:nvPr/>
        </p:nvSpPr>
        <p:spPr>
          <a:xfrm>
            <a:off x="481280" y="1561976"/>
            <a:ext cx="11318834" cy="1323439"/>
          </a:xfrm>
          <a:prstGeom prst="rect">
            <a:avLst/>
          </a:prstGeom>
          <a:noFill/>
        </p:spPr>
        <p:txBody>
          <a:bodyPr wrap="square">
            <a:spAutoFit/>
          </a:bodyPr>
          <a:lstStyle/>
          <a:p>
            <a:pPr indent="0">
              <a:buClr>
                <a:srgbClr val="002664"/>
              </a:buClr>
            </a:pPr>
            <a:r>
              <a:rPr lang="en-US" sz="2000" b="1">
                <a:latin typeface="Arial" panose="020B0604020202020204" pitchFamily="34" charset="0"/>
                <a:ea typeface="SimSun"/>
                <a:cs typeface="Arial" panose="020B0604020202020204" pitchFamily="34" charset="0"/>
              </a:rPr>
              <a:t>Objective</a:t>
            </a:r>
            <a:r>
              <a:rPr lang="en-US" sz="2000">
                <a:latin typeface="Arial" panose="020B0604020202020204" pitchFamily="34" charset="0"/>
                <a:ea typeface="SimSun"/>
                <a:cs typeface="Arial" panose="020B0604020202020204" pitchFamily="34" charset="0"/>
              </a:rPr>
              <a:t>: </a:t>
            </a:r>
            <a:r>
              <a:rPr lang="en-US" sz="2000">
                <a:solidFill>
                  <a:srgbClr val="212121"/>
                </a:solidFill>
                <a:latin typeface="Arial" panose="020B0604020202020204" pitchFamily="34" charset="0"/>
                <a:ea typeface="SimSun"/>
                <a:cs typeface="Arial" panose="020B0604020202020204" pitchFamily="34" charset="0"/>
              </a:rPr>
              <a:t>Ex</a:t>
            </a:r>
            <a:r>
              <a:rPr lang="en-US" sz="2000">
                <a:solidFill>
                  <a:srgbClr val="212121"/>
                </a:solidFill>
                <a:effectLst/>
                <a:latin typeface="Arial" panose="020B0604020202020204" pitchFamily="34" charset="0"/>
                <a:ea typeface="Times New Roman" panose="02020603050405020304" pitchFamily="18" charset="0"/>
                <a:cs typeface="Arial" panose="020B0604020202020204" pitchFamily="34" charset="0"/>
              </a:rPr>
              <a:t>ecute four cross-cutting programmatic activities: FGR, Active Program Monitoring Hub, Communications, Meeting and Admin Support. There is expected to be a degree of synergy across the four activities, meaning that none of the four activities will be fully independent. These activities support </a:t>
            </a:r>
            <a:r>
              <a:rPr lang="en-US" sz="2000" u="sng">
                <a:solidFill>
                  <a:srgbClr val="212121"/>
                </a:solidFill>
                <a:effectLst/>
                <a:latin typeface="Arial" panose="020B0604020202020204" pitchFamily="34" charset="0"/>
                <a:ea typeface="Times New Roman" panose="02020603050405020304" pitchFamily="18" charset="0"/>
                <a:cs typeface="Arial" panose="020B0604020202020204" pitchFamily="34" charset="0"/>
              </a:rPr>
              <a:t>both</a:t>
            </a:r>
            <a:r>
              <a:rPr lang="en-US" sz="2000">
                <a:solidFill>
                  <a:srgbClr val="212121"/>
                </a:solidFill>
                <a:effectLst/>
                <a:latin typeface="Arial" panose="020B0604020202020204" pitchFamily="34" charset="0"/>
                <a:ea typeface="Times New Roman" panose="02020603050405020304" pitchFamily="18" charset="0"/>
                <a:cs typeface="Arial" panose="020B0604020202020204" pitchFamily="34" charset="0"/>
              </a:rPr>
              <a:t> ALTIF and FoVEP Projects.</a:t>
            </a:r>
            <a:endParaRPr lang="en-US" sz="2000">
              <a:latin typeface="Arial" panose="020B0604020202020204" pitchFamily="34" charset="0"/>
              <a:ea typeface="SimSun"/>
              <a:cs typeface="Arial" panose="020B0604020202020204" pitchFamily="34" charset="0"/>
            </a:endParaRPr>
          </a:p>
        </p:txBody>
      </p:sp>
    </p:spTree>
    <p:extLst>
      <p:ext uri="{BB962C8B-B14F-4D97-AF65-F5344CB8AC3E}">
        <p14:creationId xmlns:p14="http://schemas.microsoft.com/office/powerpoint/2010/main" val="396173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13</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altLang="en-US" sz="3600" b="1">
                <a:latin typeface="Arial"/>
                <a:ea typeface="SimSun"/>
                <a:cs typeface="Arial"/>
              </a:rPr>
              <a:t>Overview of CCPS</a:t>
            </a:r>
            <a:endParaRPr lang="en-US"/>
          </a:p>
        </p:txBody>
      </p:sp>
      <p:sp>
        <p:nvSpPr>
          <p:cNvPr id="7" name="Rectangle 6">
            <a:extLst>
              <a:ext uri="{FF2B5EF4-FFF2-40B4-BE49-F238E27FC236}">
                <a16:creationId xmlns:a16="http://schemas.microsoft.com/office/drawing/2014/main" id="{570D55FD-241A-4DA5-BFF8-E98D8AD7B5C9}"/>
              </a:ext>
            </a:extLst>
          </p:cNvPr>
          <p:cNvSpPr/>
          <p:nvPr/>
        </p:nvSpPr>
        <p:spPr>
          <a:xfrm>
            <a:off x="1710047" y="1689067"/>
            <a:ext cx="4253770"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ea typeface="SimSun"/>
                <a:cs typeface="Arial" panose="020B0604020202020204" pitchFamily="34" charset="0"/>
              </a:rPr>
              <a:t>Role of Partner</a:t>
            </a:r>
            <a:endParaRPr lang="en-US" sz="2000" b="1">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AF1E46A-BA0C-4510-A92A-BBEC01C1489E}"/>
              </a:ext>
            </a:extLst>
          </p:cNvPr>
          <p:cNvSpPr/>
          <p:nvPr/>
        </p:nvSpPr>
        <p:spPr>
          <a:xfrm>
            <a:off x="6268617" y="1689067"/>
            <a:ext cx="4251960"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ea typeface="SimSun"/>
                <a:cs typeface="Arial" panose="020B0604020202020204" pitchFamily="34" charset="0"/>
              </a:rPr>
              <a:t>Need For Coordination With Other Implementing Partner </a:t>
            </a:r>
            <a:endParaRPr lang="en-US" sz="2000" b="1">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F161E280-388D-41B5-9B68-5D5E4D8CA480}"/>
              </a:ext>
            </a:extLst>
          </p:cNvPr>
          <p:cNvSpPr/>
          <p:nvPr/>
        </p:nvSpPr>
        <p:spPr>
          <a:xfrm>
            <a:off x="1710047" y="2378458"/>
            <a:ext cx="4253770" cy="3562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2000">
                <a:solidFill>
                  <a:schemeClr val="tx1"/>
                </a:solidFill>
                <a:latin typeface="Arial" panose="020B0604020202020204" pitchFamily="34" charset="0"/>
                <a:cs typeface="Arial" panose="020B0604020202020204" pitchFamily="34" charset="0"/>
              </a:rPr>
              <a:t>CCPS Contractor will play the lead role in executing the cross-cutting activities of the program, this means those activities that relate to both the ALTIF and FOVEP project and MCC’s overall programmatic engagement in Solomon Islands.  The execution role of each of the 4 activities is described in the draft SOW.  </a:t>
            </a:r>
          </a:p>
        </p:txBody>
      </p:sp>
      <p:sp>
        <p:nvSpPr>
          <p:cNvPr id="14" name="Rectangle 13">
            <a:extLst>
              <a:ext uri="{FF2B5EF4-FFF2-40B4-BE49-F238E27FC236}">
                <a16:creationId xmlns:a16="http://schemas.microsoft.com/office/drawing/2014/main" id="{F9708C66-6DFB-4E58-9EDA-CC69D94FB6F6}"/>
              </a:ext>
            </a:extLst>
          </p:cNvPr>
          <p:cNvSpPr/>
          <p:nvPr/>
        </p:nvSpPr>
        <p:spPr>
          <a:xfrm>
            <a:off x="6268617" y="2378456"/>
            <a:ext cx="4251960" cy="3562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2000">
                <a:solidFill>
                  <a:schemeClr val="tx1"/>
                </a:solidFill>
                <a:latin typeface="Arial" panose="020B0604020202020204" pitchFamily="34" charset="0"/>
                <a:cs typeface="Arial" panose="020B0604020202020204" pitchFamily="34" charset="0"/>
              </a:rPr>
              <a:t>Program implementation will require close coordination among the six Program Implementation and Evaluation Partners. Elements and specific activities of each project, and the Threshold Program as a whole, will overlap and implementing contractors/partners will need to cooperate and coordinate as they complete the tasks associated with their activities. </a:t>
            </a:r>
          </a:p>
          <a:p>
            <a:pPr lvl="1"/>
            <a:endParaRPr lang="en-US" sz="2400"/>
          </a:p>
          <a:p>
            <a:pPr lvl="1"/>
            <a:endParaRPr lang="en-US" sz="2400"/>
          </a:p>
        </p:txBody>
      </p:sp>
    </p:spTree>
    <p:extLst>
      <p:ext uri="{BB962C8B-B14F-4D97-AF65-F5344CB8AC3E}">
        <p14:creationId xmlns:p14="http://schemas.microsoft.com/office/powerpoint/2010/main" val="2886078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838200" y="2023487"/>
            <a:ext cx="10515600" cy="260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marL="342900" indent="-342900">
              <a:buClr>
                <a:srgbClr val="002664"/>
              </a:buClr>
              <a:buFont typeface="Arial" charset="0"/>
              <a:buChar char="•"/>
            </a:pPr>
            <a:r>
              <a:rPr lang="en-US" sz="2400" b="1">
                <a:latin typeface="Arial"/>
                <a:ea typeface="SimSun"/>
                <a:cs typeface="Times New Roman"/>
              </a:rPr>
              <a:t>Anticipated Procurement Approach: </a:t>
            </a:r>
            <a:r>
              <a:rPr lang="en-US" sz="2400">
                <a:latin typeface="Arial"/>
                <a:ea typeface="SimSun"/>
                <a:cs typeface="Times New Roman"/>
              </a:rPr>
              <a:t>FAR-based, full and open competition via beta.SAM.gov for a stand-alone time-and-materials (T&amp;M) or hybrid type contract.</a:t>
            </a:r>
            <a:endParaRPr lang="en-US" b="1">
              <a:cs typeface="Arial"/>
            </a:endParaRPr>
          </a:p>
          <a:p>
            <a:pPr marL="342900" indent="-342900">
              <a:buClr>
                <a:srgbClr val="002664"/>
              </a:buClr>
              <a:buFont typeface="Arial" charset="0"/>
              <a:buChar char="•"/>
            </a:pPr>
            <a:r>
              <a:rPr lang="en-US" sz="2400" b="1">
                <a:latin typeface="Arial"/>
                <a:ea typeface="SimSun"/>
                <a:cs typeface="Times New Roman"/>
              </a:rPr>
              <a:t>Estimated Budget:</a:t>
            </a:r>
            <a:r>
              <a:rPr lang="en-US" sz="2400">
                <a:latin typeface="Arial"/>
                <a:ea typeface="SimSun"/>
                <a:cs typeface="Times New Roman"/>
              </a:rPr>
              <a:t> Range of $3.5M–$5M</a:t>
            </a:r>
          </a:p>
          <a:p>
            <a:pPr marL="342900" indent="-342900">
              <a:buClr>
                <a:srgbClr val="002664"/>
              </a:buClr>
              <a:buFont typeface="Arial" charset="0"/>
              <a:buChar char="•"/>
            </a:pPr>
            <a:r>
              <a:rPr lang="en-US" sz="2400" b="1">
                <a:latin typeface="Arial"/>
                <a:ea typeface="SimSun"/>
                <a:cs typeface="Times New Roman"/>
              </a:rPr>
              <a:t>Timeline:</a:t>
            </a:r>
          </a:p>
          <a:p>
            <a:pPr lvl="1">
              <a:buClr>
                <a:srgbClr val="002664"/>
              </a:buClr>
            </a:pPr>
            <a:endParaRPr lang="en-US" sz="2400">
              <a:cs typeface="Times New Roman"/>
            </a:endParaRPr>
          </a:p>
        </p:txBody>
      </p:sp>
      <p:sp>
        <p:nvSpPr>
          <p:cNvPr id="3" name="Slide Number Placeholder 2"/>
          <p:cNvSpPr>
            <a:spLocks noGrp="1"/>
          </p:cNvSpPr>
          <p:nvPr>
            <p:ph type="sldNum" sz="quarter" idx="12"/>
          </p:nvPr>
        </p:nvSpPr>
        <p:spPr/>
        <p:txBody>
          <a:bodyPr/>
          <a:lstStyle/>
          <a:p>
            <a:fld id="{9A920DAB-9302-4E3F-B383-4C952A8CC1CA}" type="slidenum">
              <a:rPr lang="en-US" smtClean="0"/>
              <a:t>14</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pPr>
            <a:r>
              <a:rPr lang="en-US" sz="3600" b="1">
                <a:latin typeface="Arial"/>
                <a:ea typeface="SimSun"/>
                <a:cs typeface="Arial"/>
              </a:rPr>
              <a:t>Procurement Details</a:t>
            </a:r>
            <a:endParaRPr lang="en-US" sz="3600">
              <a:cs typeface="Arial"/>
            </a:endParaRPr>
          </a:p>
        </p:txBody>
      </p:sp>
      <p:graphicFrame>
        <p:nvGraphicFramePr>
          <p:cNvPr id="5" name="Diagram 4">
            <a:extLst>
              <a:ext uri="{FF2B5EF4-FFF2-40B4-BE49-F238E27FC236}">
                <a16:creationId xmlns:a16="http://schemas.microsoft.com/office/drawing/2014/main" id="{1957B998-EECB-4E4B-9530-5AA9864A70AB}"/>
              </a:ext>
            </a:extLst>
          </p:cNvPr>
          <p:cNvGraphicFramePr/>
          <p:nvPr>
            <p:extLst>
              <p:ext uri="{D42A27DB-BD31-4B8C-83A1-F6EECF244321}">
                <p14:modId xmlns:p14="http://schemas.microsoft.com/office/powerpoint/2010/main" val="1776167492"/>
              </p:ext>
            </p:extLst>
          </p:nvPr>
        </p:nvGraphicFramePr>
        <p:xfrm>
          <a:off x="951660" y="4390345"/>
          <a:ext cx="10751905" cy="13455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5F19AC05-027C-4B1E-81FF-80CCC279CEEB}"/>
              </a:ext>
            </a:extLst>
          </p:cNvPr>
          <p:cNvSpPr txBox="1"/>
          <p:nvPr/>
        </p:nvSpPr>
        <p:spPr>
          <a:xfrm>
            <a:off x="3040307" y="5784545"/>
            <a:ext cx="1971531" cy="523220"/>
          </a:xfrm>
          <a:prstGeom prst="rect">
            <a:avLst/>
          </a:prstGeom>
          <a:noFill/>
        </p:spPr>
        <p:txBody>
          <a:bodyPr wrap="square" rtlCol="0">
            <a:spAutoFit/>
          </a:bodyPr>
          <a:lstStyle/>
          <a:p>
            <a:pPr algn="ctr"/>
            <a:r>
              <a:rPr lang="en-US" sz="1400" i="1"/>
              <a:t>~2 weeks after release of solicitation</a:t>
            </a:r>
          </a:p>
        </p:txBody>
      </p:sp>
      <p:sp>
        <p:nvSpPr>
          <p:cNvPr id="13" name="TextBox 12">
            <a:extLst>
              <a:ext uri="{FF2B5EF4-FFF2-40B4-BE49-F238E27FC236}">
                <a16:creationId xmlns:a16="http://schemas.microsoft.com/office/drawing/2014/main" id="{5C791ED0-ED35-48AF-9C36-CB076180CEAA}"/>
              </a:ext>
            </a:extLst>
          </p:cNvPr>
          <p:cNvSpPr txBox="1"/>
          <p:nvPr/>
        </p:nvSpPr>
        <p:spPr>
          <a:xfrm>
            <a:off x="5500022" y="5778770"/>
            <a:ext cx="1826753" cy="523220"/>
          </a:xfrm>
          <a:prstGeom prst="rect">
            <a:avLst/>
          </a:prstGeom>
          <a:noFill/>
        </p:spPr>
        <p:txBody>
          <a:bodyPr wrap="square" rtlCol="0">
            <a:spAutoFit/>
          </a:bodyPr>
          <a:lstStyle/>
          <a:p>
            <a:pPr algn="ctr"/>
            <a:r>
              <a:rPr lang="en-US" sz="1400" i="1"/>
              <a:t>~1 month after release of solicitation</a:t>
            </a:r>
          </a:p>
        </p:txBody>
      </p:sp>
    </p:spTree>
    <p:extLst>
      <p:ext uri="{BB962C8B-B14F-4D97-AF65-F5344CB8AC3E}">
        <p14:creationId xmlns:p14="http://schemas.microsoft.com/office/powerpoint/2010/main" val="1552139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15</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A. FGR Activities: ALTIF</a:t>
            </a:r>
            <a:endParaRPr lang="en-US"/>
          </a:p>
        </p:txBody>
      </p:sp>
      <p:sp>
        <p:nvSpPr>
          <p:cNvPr id="7" name="TextBox 6">
            <a:extLst>
              <a:ext uri="{FF2B5EF4-FFF2-40B4-BE49-F238E27FC236}">
                <a16:creationId xmlns:a16="http://schemas.microsoft.com/office/drawing/2014/main" id="{8C50C986-1A79-43AF-AABF-7DEF7F5041E6}"/>
              </a:ext>
            </a:extLst>
          </p:cNvPr>
          <p:cNvSpPr txBox="1"/>
          <p:nvPr/>
        </p:nvSpPr>
        <p:spPr>
          <a:xfrm>
            <a:off x="246973" y="1368387"/>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Facilitation for the Tourism Investment Task Force</a:t>
            </a:r>
            <a:endParaRPr lang="es-GT" b="1">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81493A7-E902-44C5-9DE3-719FD4BAAE87}"/>
              </a:ext>
            </a:extLst>
          </p:cNvPr>
          <p:cNvSpPr/>
          <p:nvPr/>
        </p:nvSpPr>
        <p:spPr>
          <a:xfrm>
            <a:off x="246973" y="2014718"/>
            <a:ext cx="3724508" cy="190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Organize and facilitate regular meetings of task force that provides authorizing environment for working level activities</a:t>
            </a:r>
          </a:p>
          <a:p>
            <a:pPr marL="285750" lvl="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Perform additional problem definition and solution development as needed at the task force level</a:t>
            </a:r>
            <a:endParaRPr lang="es-GT" sz="1600">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43D5515-392E-45CC-97E7-4D0B659720E3}"/>
              </a:ext>
            </a:extLst>
          </p:cNvPr>
          <p:cNvSpPr txBox="1"/>
          <p:nvPr/>
        </p:nvSpPr>
        <p:spPr>
          <a:xfrm>
            <a:off x="4263748" y="1368386"/>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Coaching for Working-Level Teams</a:t>
            </a:r>
          </a:p>
        </p:txBody>
      </p:sp>
      <p:sp>
        <p:nvSpPr>
          <p:cNvPr id="14" name="Rectangle 13">
            <a:extLst>
              <a:ext uri="{FF2B5EF4-FFF2-40B4-BE49-F238E27FC236}">
                <a16:creationId xmlns:a16="http://schemas.microsoft.com/office/drawing/2014/main" id="{72A9C2AB-CBC1-4074-BFD9-B949551CC7C8}"/>
              </a:ext>
            </a:extLst>
          </p:cNvPr>
          <p:cNvSpPr/>
          <p:nvPr/>
        </p:nvSpPr>
        <p:spPr>
          <a:xfrm>
            <a:off x="4263748" y="2014717"/>
            <a:ext cx="3724508" cy="190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a:solidFill>
                  <a:srgbClr val="212121"/>
                </a:solidFill>
                <a:latin typeface="Arial" panose="020B0604020202020204" pitchFamily="34" charset="0"/>
                <a:cs typeface="Arial" panose="020B0604020202020204" pitchFamily="34" charset="0"/>
              </a:rPr>
              <a:t>Facilitate the progress of working-level teams</a:t>
            </a:r>
          </a:p>
          <a:p>
            <a:pPr marL="285750" lvl="0" indent="-285750">
              <a:buFont typeface="Arial" panose="020B0604020202020204" pitchFamily="34" charset="0"/>
              <a:buChar char="•"/>
            </a:pPr>
            <a:r>
              <a:rPr lang="en-US" sz="1600" b="0" i="0">
                <a:solidFill>
                  <a:srgbClr val="212121"/>
                </a:solidFill>
                <a:effectLst/>
                <a:latin typeface="Arial" panose="020B0604020202020204" pitchFamily="34" charset="0"/>
                <a:cs typeface="Arial" panose="020B0604020202020204" pitchFamily="34" charset="0"/>
              </a:rPr>
              <a:t>Organize, facilitate, and convene regular meetings as appropriate</a:t>
            </a:r>
          </a:p>
          <a:p>
            <a:pPr marL="285750" lvl="0" indent="-285750">
              <a:buFont typeface="Arial" panose="020B0604020202020204" pitchFamily="34" charset="0"/>
              <a:buChar char="•"/>
            </a:pPr>
            <a:r>
              <a:rPr lang="en-US" sz="1600">
                <a:solidFill>
                  <a:srgbClr val="212121"/>
                </a:solidFill>
                <a:latin typeface="Arial" panose="020B0604020202020204" pitchFamily="34" charset="0"/>
                <a:cs typeface="Arial" panose="020B0604020202020204" pitchFamily="34" charset="0"/>
              </a:rPr>
              <a:t>A</a:t>
            </a:r>
            <a:r>
              <a:rPr lang="en-US" sz="1600" b="0" i="0">
                <a:solidFill>
                  <a:srgbClr val="212121"/>
                </a:solidFill>
                <a:effectLst/>
                <a:latin typeface="Arial" panose="020B0604020202020204" pitchFamily="34" charset="0"/>
                <a:cs typeface="Arial" panose="020B0604020202020204" pitchFamily="34" charset="0"/>
              </a:rPr>
              <a:t>ssess team progress, identify </a:t>
            </a:r>
            <a:br>
              <a:rPr lang="en-US" sz="1600" b="0" i="0">
                <a:solidFill>
                  <a:srgbClr val="212121"/>
                </a:solidFill>
                <a:effectLst/>
                <a:latin typeface="Arial" panose="020B0604020202020204" pitchFamily="34" charset="0"/>
                <a:cs typeface="Arial" panose="020B0604020202020204" pitchFamily="34" charset="0"/>
              </a:rPr>
            </a:br>
            <a:r>
              <a:rPr lang="en-US" sz="1600" b="0" i="0">
                <a:solidFill>
                  <a:srgbClr val="212121"/>
                </a:solidFill>
                <a:effectLst/>
                <a:latin typeface="Arial" panose="020B0604020202020204" pitchFamily="34" charset="0"/>
                <a:cs typeface="Arial" panose="020B0604020202020204" pitchFamily="34" charset="0"/>
              </a:rPr>
              <a:t>issues, and problem solve </a:t>
            </a:r>
            <a:endParaRPr lang="en-US" sz="140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CCFB7E22-BD4B-4D92-A477-15C4A51FF4AD}"/>
              </a:ext>
            </a:extLst>
          </p:cNvPr>
          <p:cNvSpPr txBox="1"/>
          <p:nvPr/>
        </p:nvSpPr>
        <p:spPr>
          <a:xfrm>
            <a:off x="8263055" y="1368387"/>
            <a:ext cx="3724508" cy="646329"/>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Communication Between Task Force and Working Level team</a:t>
            </a:r>
          </a:p>
        </p:txBody>
      </p:sp>
      <p:sp>
        <p:nvSpPr>
          <p:cNvPr id="16" name="Rectangle 15">
            <a:extLst>
              <a:ext uri="{FF2B5EF4-FFF2-40B4-BE49-F238E27FC236}">
                <a16:creationId xmlns:a16="http://schemas.microsoft.com/office/drawing/2014/main" id="{FE2E53C9-973A-4D9D-B76F-BE35B0D5DB36}"/>
              </a:ext>
            </a:extLst>
          </p:cNvPr>
          <p:cNvSpPr/>
          <p:nvPr/>
        </p:nvSpPr>
        <p:spPr>
          <a:xfrm>
            <a:off x="8263055" y="2014719"/>
            <a:ext cx="3724508" cy="190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lvl="0"/>
            <a:r>
              <a:rPr lang="en-US" sz="1600" b="0" i="0">
                <a:solidFill>
                  <a:srgbClr val="212121"/>
                </a:solidFill>
                <a:effectLst/>
                <a:latin typeface="Arial" panose="020B0604020202020204" pitchFamily="34" charset="0"/>
                <a:cs typeface="Arial" panose="020B0604020202020204" pitchFamily="34" charset="0"/>
              </a:rPr>
              <a:t>Ensure that actionable information from each working-level team flows up to the Task Force as necessary, and that the priorities and decisions from the Task Force are clear to working-level teams</a:t>
            </a:r>
            <a:endParaRPr lang="en-US" sz="14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95F3260-9AD6-4A59-AD18-E484833515B5}"/>
              </a:ext>
            </a:extLst>
          </p:cNvPr>
          <p:cNvSpPr txBox="1"/>
          <p:nvPr/>
        </p:nvSpPr>
        <p:spPr>
          <a:xfrm>
            <a:off x="246973" y="4097364"/>
            <a:ext cx="3724508" cy="646330"/>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Record and Document Progress</a:t>
            </a:r>
          </a:p>
        </p:txBody>
      </p:sp>
      <p:sp>
        <p:nvSpPr>
          <p:cNvPr id="18" name="Rectangle 17">
            <a:extLst>
              <a:ext uri="{FF2B5EF4-FFF2-40B4-BE49-F238E27FC236}">
                <a16:creationId xmlns:a16="http://schemas.microsoft.com/office/drawing/2014/main" id="{1170854B-B4FE-406D-91B1-32CE64C3F4FB}"/>
              </a:ext>
            </a:extLst>
          </p:cNvPr>
          <p:cNvSpPr/>
          <p:nvPr/>
        </p:nvSpPr>
        <p:spPr>
          <a:xfrm>
            <a:off x="246973" y="4743694"/>
            <a:ext cx="3724508" cy="1617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C4556A2-7E82-417A-AD7F-DB2EBB01493C}"/>
              </a:ext>
            </a:extLst>
          </p:cNvPr>
          <p:cNvSpPr txBox="1"/>
          <p:nvPr/>
        </p:nvSpPr>
        <p:spPr>
          <a:xfrm>
            <a:off x="4263748" y="4097363"/>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Provide Additional Resources to Teams</a:t>
            </a:r>
          </a:p>
        </p:txBody>
      </p:sp>
      <p:sp>
        <p:nvSpPr>
          <p:cNvPr id="20" name="Rectangle 19">
            <a:extLst>
              <a:ext uri="{FF2B5EF4-FFF2-40B4-BE49-F238E27FC236}">
                <a16:creationId xmlns:a16="http://schemas.microsoft.com/office/drawing/2014/main" id="{D5455E78-770B-4D0D-A51A-B796BE64766B}"/>
              </a:ext>
            </a:extLst>
          </p:cNvPr>
          <p:cNvSpPr/>
          <p:nvPr/>
        </p:nvSpPr>
        <p:spPr>
          <a:xfrm>
            <a:off x="4263748" y="4743693"/>
            <a:ext cx="3724508" cy="1617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lvl="0"/>
            <a:r>
              <a:rPr lang="en-US" sz="1600">
                <a:solidFill>
                  <a:schemeClr val="tx1"/>
                </a:solidFill>
                <a:latin typeface="Arial" panose="020B0604020202020204" pitchFamily="34" charset="0"/>
                <a:cs typeface="Arial" panose="020B0604020202020204" pitchFamily="34" charset="0"/>
              </a:rPr>
              <a:t>Make resources available to working level teams in order to overcome obstacles that arise. These resources may come in the form of targeted training, specific technical expertise, data collection, studies, etc. </a:t>
            </a:r>
          </a:p>
        </p:txBody>
      </p:sp>
      <p:sp>
        <p:nvSpPr>
          <p:cNvPr id="21" name="TextBox 20">
            <a:extLst>
              <a:ext uri="{FF2B5EF4-FFF2-40B4-BE49-F238E27FC236}">
                <a16:creationId xmlns:a16="http://schemas.microsoft.com/office/drawing/2014/main" id="{7FB5AC69-7553-4842-8B05-418457BCBCE1}"/>
              </a:ext>
            </a:extLst>
          </p:cNvPr>
          <p:cNvSpPr txBox="1"/>
          <p:nvPr/>
        </p:nvSpPr>
        <p:spPr>
          <a:xfrm>
            <a:off x="8273942" y="4097365"/>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Coordinate with Other Implementors</a:t>
            </a:r>
            <a:endParaRPr lang="es-GT" b="1">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54E2AF58-5B35-4178-94DC-70E2DAE72C28}"/>
              </a:ext>
            </a:extLst>
          </p:cNvPr>
          <p:cNvSpPr/>
          <p:nvPr/>
        </p:nvSpPr>
        <p:spPr>
          <a:xfrm>
            <a:off x="8273942" y="4743695"/>
            <a:ext cx="3724508" cy="1617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lvl="0"/>
            <a:r>
              <a:rPr lang="en-US" sz="1600">
                <a:solidFill>
                  <a:schemeClr val="tx1"/>
                </a:solidFill>
                <a:latin typeface="Arial" panose="020B0604020202020204" pitchFamily="34" charset="0"/>
                <a:cs typeface="Arial" panose="020B0604020202020204" pitchFamily="34" charset="0"/>
              </a:rPr>
              <a:t>Other implementors will play important roles in identifying problems and proposing solutions that may be taken up by the Task Force or working level teams. It will be important to coordinate well with these entities. </a:t>
            </a:r>
          </a:p>
        </p:txBody>
      </p:sp>
      <p:sp>
        <p:nvSpPr>
          <p:cNvPr id="23" name="TextBox 22">
            <a:extLst>
              <a:ext uri="{FF2B5EF4-FFF2-40B4-BE49-F238E27FC236}">
                <a16:creationId xmlns:a16="http://schemas.microsoft.com/office/drawing/2014/main" id="{3F690CAC-A6F6-4B2C-8F78-9292138398AB}"/>
              </a:ext>
            </a:extLst>
          </p:cNvPr>
          <p:cNvSpPr txBox="1"/>
          <p:nvPr/>
        </p:nvSpPr>
        <p:spPr>
          <a:xfrm>
            <a:off x="246973" y="4786580"/>
            <a:ext cx="3724508" cy="1077218"/>
          </a:xfrm>
          <a:prstGeom prst="rect">
            <a:avLst/>
          </a:prstGeom>
          <a:noFill/>
        </p:spPr>
        <p:txBody>
          <a:bodyPr wrap="square">
            <a:spAutoFit/>
          </a:bodyPr>
          <a:lstStyle/>
          <a:p>
            <a:pPr lvl="0"/>
            <a:r>
              <a:rPr lang="en-US" sz="1600">
                <a:solidFill>
                  <a:schemeClr val="tx1"/>
                </a:solidFill>
                <a:latin typeface="Arial" panose="020B0604020202020204" pitchFamily="34" charset="0"/>
                <a:cs typeface="Arial" panose="020B0604020202020204" pitchFamily="34" charset="0"/>
              </a:rPr>
              <a:t>Maintain well organized documentation of progress in order to facilitate adaptation of the program based on thorough qualitative review</a:t>
            </a:r>
          </a:p>
        </p:txBody>
      </p:sp>
    </p:spTree>
    <p:extLst>
      <p:ext uri="{BB962C8B-B14F-4D97-AF65-F5344CB8AC3E}">
        <p14:creationId xmlns:p14="http://schemas.microsoft.com/office/powerpoint/2010/main" val="335778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16</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A. FGR Activities: ALTIF</a:t>
            </a:r>
            <a:endParaRPr lang="en-US"/>
          </a:p>
        </p:txBody>
      </p:sp>
      <p:sp>
        <p:nvSpPr>
          <p:cNvPr id="24" name="Title 3">
            <a:extLst>
              <a:ext uri="{FF2B5EF4-FFF2-40B4-BE49-F238E27FC236}">
                <a16:creationId xmlns:a16="http://schemas.microsoft.com/office/drawing/2014/main" id="{3058EB6E-8419-4029-B7F7-D04C3C772637}"/>
              </a:ext>
            </a:extLst>
          </p:cNvPr>
          <p:cNvSpPr>
            <a:spLocks noGrp="1"/>
          </p:cNvSpPr>
          <p:nvPr>
            <p:ph type="title"/>
          </p:nvPr>
        </p:nvSpPr>
        <p:spPr>
          <a:xfrm>
            <a:off x="838200" y="1359805"/>
            <a:ext cx="10515600" cy="1325563"/>
          </a:xfrm>
        </p:spPr>
        <p:txBody>
          <a:bodyPr>
            <a:noAutofit/>
          </a:bodyPr>
          <a:lstStyle/>
          <a:p>
            <a:r>
              <a:rPr lang="en-US" sz="2400">
                <a:solidFill>
                  <a:srgbClr val="002664"/>
                </a:solidFill>
                <a:latin typeface="Arial" panose="020B0604020202020204" pitchFamily="34" charset="0"/>
                <a:cs typeface="Arial" panose="020B0604020202020204" pitchFamily="34" charset="0"/>
              </a:rPr>
              <a:t>Process for approving ad-hoc technical assistance to be provided by the CCPS under the FGR activities:</a:t>
            </a:r>
          </a:p>
        </p:txBody>
      </p:sp>
      <p:graphicFrame>
        <p:nvGraphicFramePr>
          <p:cNvPr id="25" name="Content Placeholder 5">
            <a:extLst>
              <a:ext uri="{FF2B5EF4-FFF2-40B4-BE49-F238E27FC236}">
                <a16:creationId xmlns:a16="http://schemas.microsoft.com/office/drawing/2014/main" id="{281DC57E-D43D-40FE-B910-7E17A226CD5D}"/>
              </a:ext>
            </a:extLst>
          </p:cNvPr>
          <p:cNvGraphicFramePr>
            <a:graphicFrameLocks noGrp="1"/>
          </p:cNvGraphicFramePr>
          <p:nvPr>
            <p:ph idx="1"/>
            <p:extLst>
              <p:ext uri="{D42A27DB-BD31-4B8C-83A1-F6EECF244321}">
                <p14:modId xmlns:p14="http://schemas.microsoft.com/office/powerpoint/2010/main" val="1176081605"/>
              </p:ext>
            </p:extLst>
          </p:nvPr>
        </p:nvGraphicFramePr>
        <p:xfrm>
          <a:off x="838200" y="2506662"/>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396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17</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A. FGR Activities: FoVEP</a:t>
            </a:r>
            <a:endParaRPr lang="en-US"/>
          </a:p>
        </p:txBody>
      </p:sp>
      <p:sp>
        <p:nvSpPr>
          <p:cNvPr id="7" name="TextBox 6">
            <a:extLst>
              <a:ext uri="{FF2B5EF4-FFF2-40B4-BE49-F238E27FC236}">
                <a16:creationId xmlns:a16="http://schemas.microsoft.com/office/drawing/2014/main" id="{FE4A927B-2299-437D-91F0-58945BDDCABF}"/>
              </a:ext>
            </a:extLst>
          </p:cNvPr>
          <p:cNvSpPr txBox="1"/>
          <p:nvPr/>
        </p:nvSpPr>
        <p:spPr>
          <a:xfrm>
            <a:off x="246973" y="1368387"/>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Facilitation for the FoVEP Task Force</a:t>
            </a:r>
            <a:endParaRPr lang="es-GT" b="1">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F41E603-772D-4B07-AE3D-F8162CCEA618}"/>
              </a:ext>
            </a:extLst>
          </p:cNvPr>
          <p:cNvSpPr/>
          <p:nvPr/>
        </p:nvSpPr>
        <p:spPr>
          <a:xfrm>
            <a:off x="246973" y="2014718"/>
            <a:ext cx="3724508" cy="190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Organize and facilitate regular meetings of task force that provides authorizing environment for working level activities</a:t>
            </a:r>
          </a:p>
          <a:p>
            <a:pPr marL="285750" lvl="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Perform additional problem definition and solution development as needed at the task force level</a:t>
            </a:r>
            <a:endParaRPr lang="es-GT" sz="1600">
              <a:solidFill>
                <a:schemeClr val="tx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A42486E-2729-4316-A9DC-BA9A63ABD943}"/>
              </a:ext>
            </a:extLst>
          </p:cNvPr>
          <p:cNvSpPr txBox="1"/>
          <p:nvPr/>
        </p:nvSpPr>
        <p:spPr>
          <a:xfrm>
            <a:off x="4263748" y="1368386"/>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Coaching for Working-Level Teams</a:t>
            </a:r>
          </a:p>
        </p:txBody>
      </p:sp>
      <p:sp>
        <p:nvSpPr>
          <p:cNvPr id="14" name="Rectangle 13">
            <a:extLst>
              <a:ext uri="{FF2B5EF4-FFF2-40B4-BE49-F238E27FC236}">
                <a16:creationId xmlns:a16="http://schemas.microsoft.com/office/drawing/2014/main" id="{F44AA93A-9D13-4769-A458-D594BEA5B52D}"/>
              </a:ext>
            </a:extLst>
          </p:cNvPr>
          <p:cNvSpPr/>
          <p:nvPr/>
        </p:nvSpPr>
        <p:spPr>
          <a:xfrm>
            <a:off x="4263748" y="2014717"/>
            <a:ext cx="3724508" cy="190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a:solidFill>
                  <a:srgbClr val="212121"/>
                </a:solidFill>
                <a:latin typeface="Arial" panose="020B0604020202020204" pitchFamily="34" charset="0"/>
                <a:cs typeface="Arial" panose="020B0604020202020204" pitchFamily="34" charset="0"/>
              </a:rPr>
              <a:t>Facilitate the progress of working-level teams</a:t>
            </a:r>
          </a:p>
          <a:p>
            <a:pPr marL="285750" lvl="0" indent="-285750">
              <a:buFont typeface="Arial" panose="020B0604020202020204" pitchFamily="34" charset="0"/>
              <a:buChar char="•"/>
            </a:pPr>
            <a:r>
              <a:rPr lang="en-US" sz="1600" b="0" i="0">
                <a:solidFill>
                  <a:srgbClr val="212121"/>
                </a:solidFill>
                <a:effectLst/>
                <a:latin typeface="Arial" panose="020B0604020202020204" pitchFamily="34" charset="0"/>
                <a:cs typeface="Arial" panose="020B0604020202020204" pitchFamily="34" charset="0"/>
              </a:rPr>
              <a:t>Organize, facilitate, and convene regular meetings as appropriate</a:t>
            </a:r>
          </a:p>
          <a:p>
            <a:pPr marL="285750" lvl="0" indent="-285750">
              <a:buFont typeface="Arial" panose="020B0604020202020204" pitchFamily="34" charset="0"/>
              <a:buChar char="•"/>
            </a:pPr>
            <a:r>
              <a:rPr lang="en-US" sz="1600">
                <a:solidFill>
                  <a:srgbClr val="212121"/>
                </a:solidFill>
                <a:latin typeface="Arial" panose="020B0604020202020204" pitchFamily="34" charset="0"/>
                <a:cs typeface="Arial" panose="020B0604020202020204" pitchFamily="34" charset="0"/>
              </a:rPr>
              <a:t>A</a:t>
            </a:r>
            <a:r>
              <a:rPr lang="en-US" sz="1600" b="0" i="0">
                <a:solidFill>
                  <a:srgbClr val="212121"/>
                </a:solidFill>
                <a:effectLst/>
                <a:latin typeface="Arial" panose="020B0604020202020204" pitchFamily="34" charset="0"/>
                <a:cs typeface="Arial" panose="020B0604020202020204" pitchFamily="34" charset="0"/>
              </a:rPr>
              <a:t>ssess team progress, identify </a:t>
            </a:r>
            <a:br>
              <a:rPr lang="en-US" sz="1600" b="0" i="0">
                <a:solidFill>
                  <a:srgbClr val="212121"/>
                </a:solidFill>
                <a:effectLst/>
                <a:latin typeface="Arial" panose="020B0604020202020204" pitchFamily="34" charset="0"/>
                <a:cs typeface="Arial" panose="020B0604020202020204" pitchFamily="34" charset="0"/>
              </a:rPr>
            </a:br>
            <a:r>
              <a:rPr lang="en-US" sz="1600" b="0" i="0">
                <a:solidFill>
                  <a:srgbClr val="212121"/>
                </a:solidFill>
                <a:effectLst/>
                <a:latin typeface="Arial" panose="020B0604020202020204" pitchFamily="34" charset="0"/>
                <a:cs typeface="Arial" panose="020B0604020202020204" pitchFamily="34" charset="0"/>
              </a:rPr>
              <a:t>issues, and problem solve </a:t>
            </a:r>
            <a:endParaRPr lang="en-US" sz="140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780BF9D-2600-46F1-8AEB-9D8B460189FC}"/>
              </a:ext>
            </a:extLst>
          </p:cNvPr>
          <p:cNvSpPr txBox="1"/>
          <p:nvPr/>
        </p:nvSpPr>
        <p:spPr>
          <a:xfrm>
            <a:off x="8263055" y="1368387"/>
            <a:ext cx="3724508" cy="646329"/>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Communication Between Task Force and Working Level team</a:t>
            </a:r>
          </a:p>
        </p:txBody>
      </p:sp>
      <p:sp>
        <p:nvSpPr>
          <p:cNvPr id="16" name="Rectangle 15">
            <a:extLst>
              <a:ext uri="{FF2B5EF4-FFF2-40B4-BE49-F238E27FC236}">
                <a16:creationId xmlns:a16="http://schemas.microsoft.com/office/drawing/2014/main" id="{3F2FF486-F3F9-4B2A-80CA-85D7C17BD13C}"/>
              </a:ext>
            </a:extLst>
          </p:cNvPr>
          <p:cNvSpPr/>
          <p:nvPr/>
        </p:nvSpPr>
        <p:spPr>
          <a:xfrm>
            <a:off x="8263055" y="2014719"/>
            <a:ext cx="3724508" cy="190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lvl="0"/>
            <a:r>
              <a:rPr lang="en-US" sz="1600" b="0" i="0">
                <a:solidFill>
                  <a:srgbClr val="212121"/>
                </a:solidFill>
                <a:effectLst/>
                <a:latin typeface="Arial" panose="020B0604020202020204" pitchFamily="34" charset="0"/>
                <a:cs typeface="Arial" panose="020B0604020202020204" pitchFamily="34" charset="0"/>
              </a:rPr>
              <a:t>Ensure that actionable information from each working-level team flows up to the Task Force as necessary, and that the priorities and decisions from the Task Force are clear to working-level teams.</a:t>
            </a:r>
            <a:endParaRPr lang="en-US" sz="14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39793C0-A6FC-4CCE-A01C-192BD0E49417}"/>
              </a:ext>
            </a:extLst>
          </p:cNvPr>
          <p:cNvSpPr txBox="1"/>
          <p:nvPr/>
        </p:nvSpPr>
        <p:spPr>
          <a:xfrm>
            <a:off x="246973" y="4097364"/>
            <a:ext cx="3724508" cy="646330"/>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Record and Document Progress</a:t>
            </a:r>
          </a:p>
        </p:txBody>
      </p:sp>
      <p:sp>
        <p:nvSpPr>
          <p:cNvPr id="18" name="Rectangle 17">
            <a:extLst>
              <a:ext uri="{FF2B5EF4-FFF2-40B4-BE49-F238E27FC236}">
                <a16:creationId xmlns:a16="http://schemas.microsoft.com/office/drawing/2014/main" id="{1AF44A03-790A-4ACC-9EE8-6F4A769A0A1D}"/>
              </a:ext>
            </a:extLst>
          </p:cNvPr>
          <p:cNvSpPr/>
          <p:nvPr/>
        </p:nvSpPr>
        <p:spPr>
          <a:xfrm>
            <a:off x="246973" y="4743694"/>
            <a:ext cx="3724508" cy="1617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endParaRPr lang="en-US" sz="160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87A8648-8080-4370-8A6E-A5060469D47E}"/>
              </a:ext>
            </a:extLst>
          </p:cNvPr>
          <p:cNvSpPr txBox="1"/>
          <p:nvPr/>
        </p:nvSpPr>
        <p:spPr>
          <a:xfrm>
            <a:off x="4263748" y="4097363"/>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Provide Additional Resources to Teams</a:t>
            </a:r>
          </a:p>
        </p:txBody>
      </p:sp>
      <p:sp>
        <p:nvSpPr>
          <p:cNvPr id="20" name="Rectangle 19">
            <a:extLst>
              <a:ext uri="{FF2B5EF4-FFF2-40B4-BE49-F238E27FC236}">
                <a16:creationId xmlns:a16="http://schemas.microsoft.com/office/drawing/2014/main" id="{D71F66C1-A956-47B4-9864-073A992AF8E2}"/>
              </a:ext>
            </a:extLst>
          </p:cNvPr>
          <p:cNvSpPr/>
          <p:nvPr/>
        </p:nvSpPr>
        <p:spPr>
          <a:xfrm>
            <a:off x="4263748" y="4743693"/>
            <a:ext cx="3724508" cy="1617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lvl="0"/>
            <a:r>
              <a:rPr lang="en-US" sz="1600">
                <a:solidFill>
                  <a:schemeClr val="tx1"/>
                </a:solidFill>
                <a:latin typeface="Arial" panose="020B0604020202020204" pitchFamily="34" charset="0"/>
                <a:cs typeface="Arial" panose="020B0604020202020204" pitchFamily="34" charset="0"/>
              </a:rPr>
              <a:t>Make resources available to working level teams in order to overcome obstacles that arise. These resources may come in the form of targeted training, specific technical expertise, data collection, studies, etc. </a:t>
            </a:r>
          </a:p>
        </p:txBody>
      </p:sp>
      <p:sp>
        <p:nvSpPr>
          <p:cNvPr id="21" name="TextBox 20">
            <a:extLst>
              <a:ext uri="{FF2B5EF4-FFF2-40B4-BE49-F238E27FC236}">
                <a16:creationId xmlns:a16="http://schemas.microsoft.com/office/drawing/2014/main" id="{B7D4E97E-39A0-4851-845A-F0D72D3FC73C}"/>
              </a:ext>
            </a:extLst>
          </p:cNvPr>
          <p:cNvSpPr txBox="1"/>
          <p:nvPr/>
        </p:nvSpPr>
        <p:spPr>
          <a:xfrm>
            <a:off x="8273942" y="4097365"/>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Coordinate with Other Implementors</a:t>
            </a:r>
            <a:endParaRPr lang="es-GT" b="1">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302857BA-8701-4D48-BA59-5E805C8B16C4}"/>
              </a:ext>
            </a:extLst>
          </p:cNvPr>
          <p:cNvSpPr/>
          <p:nvPr/>
        </p:nvSpPr>
        <p:spPr>
          <a:xfrm>
            <a:off x="8273942" y="4743695"/>
            <a:ext cx="3724508" cy="16179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lvl="0"/>
            <a:r>
              <a:rPr lang="en-US" sz="1600">
                <a:solidFill>
                  <a:schemeClr val="tx1"/>
                </a:solidFill>
                <a:latin typeface="Arial" panose="020B0604020202020204" pitchFamily="34" charset="0"/>
                <a:cs typeface="Arial" panose="020B0604020202020204" pitchFamily="34" charset="0"/>
              </a:rPr>
              <a:t>Other implementors will play important roles in identifying problems and proposing solutions that may be taken up by the Task Force or working level teams. It will be important to coordinate well with these entities.</a:t>
            </a:r>
          </a:p>
        </p:txBody>
      </p:sp>
      <p:sp>
        <p:nvSpPr>
          <p:cNvPr id="23" name="TextBox 22">
            <a:extLst>
              <a:ext uri="{FF2B5EF4-FFF2-40B4-BE49-F238E27FC236}">
                <a16:creationId xmlns:a16="http://schemas.microsoft.com/office/drawing/2014/main" id="{B05E7111-4279-4942-ACC2-46CBCCF0CF10}"/>
              </a:ext>
            </a:extLst>
          </p:cNvPr>
          <p:cNvSpPr txBox="1"/>
          <p:nvPr/>
        </p:nvSpPr>
        <p:spPr>
          <a:xfrm>
            <a:off x="246973" y="4786580"/>
            <a:ext cx="3724508" cy="1077218"/>
          </a:xfrm>
          <a:prstGeom prst="rect">
            <a:avLst/>
          </a:prstGeom>
          <a:noFill/>
        </p:spPr>
        <p:txBody>
          <a:bodyPr wrap="square">
            <a:spAutoFit/>
          </a:bodyPr>
          <a:lstStyle/>
          <a:p>
            <a:pPr lvl="0"/>
            <a:r>
              <a:rPr lang="en-US" sz="1600">
                <a:solidFill>
                  <a:schemeClr val="tx1"/>
                </a:solidFill>
                <a:latin typeface="Arial" panose="020B0604020202020204" pitchFamily="34" charset="0"/>
                <a:cs typeface="Arial" panose="020B0604020202020204" pitchFamily="34" charset="0"/>
              </a:rPr>
              <a:t>Maintain well organized documentation of progress in order to facilitate adaptation of the program based on thorough qualitative review.</a:t>
            </a:r>
          </a:p>
        </p:txBody>
      </p:sp>
    </p:spTree>
    <p:extLst>
      <p:ext uri="{BB962C8B-B14F-4D97-AF65-F5344CB8AC3E}">
        <p14:creationId xmlns:p14="http://schemas.microsoft.com/office/powerpoint/2010/main" val="4222944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13879E-9B44-40D5-A0E6-A4F98B2AFB66}"/>
              </a:ext>
            </a:extLst>
          </p:cNvPr>
          <p:cNvSpPr>
            <a:spLocks noGrp="1"/>
          </p:cNvSpPr>
          <p:nvPr>
            <p:ph type="sldNum" sz="quarter" idx="12"/>
          </p:nvPr>
        </p:nvSpPr>
        <p:spPr/>
        <p:txBody>
          <a:bodyPr/>
          <a:lstStyle/>
          <a:p>
            <a:fld id="{9A920DAB-9302-4E3F-B383-4C952A8CC1CA}" type="slidenum">
              <a:rPr lang="en-US" smtClean="0"/>
              <a:t>18</a:t>
            </a:fld>
            <a:endParaRPr lang="en-US"/>
          </a:p>
        </p:txBody>
      </p:sp>
      <p:pic>
        <p:nvPicPr>
          <p:cNvPr id="5" name="Picture 4">
            <a:extLst>
              <a:ext uri="{FF2B5EF4-FFF2-40B4-BE49-F238E27FC236}">
                <a16:creationId xmlns:a16="http://schemas.microsoft.com/office/drawing/2014/main" id="{A5813685-8EAF-4EFA-BE3B-99FD7C299584}"/>
              </a:ext>
            </a:extLst>
          </p:cNvPr>
          <p:cNvPicPr>
            <a:picLocks noChangeAspect="1"/>
          </p:cNvPicPr>
          <p:nvPr/>
        </p:nvPicPr>
        <p:blipFill>
          <a:blip r:embed="rId2"/>
          <a:stretch>
            <a:fillRect/>
          </a:stretch>
        </p:blipFill>
        <p:spPr>
          <a:xfrm>
            <a:off x="1447595" y="1460725"/>
            <a:ext cx="9296810" cy="4528006"/>
          </a:xfrm>
          <a:prstGeom prst="rect">
            <a:avLst/>
          </a:prstGeom>
        </p:spPr>
      </p:pic>
      <p:sp>
        <p:nvSpPr>
          <p:cNvPr id="6" name="Slide Number Placeholder 2">
            <a:extLst>
              <a:ext uri="{FF2B5EF4-FFF2-40B4-BE49-F238E27FC236}">
                <a16:creationId xmlns:a16="http://schemas.microsoft.com/office/drawing/2014/main" id="{2DB2E45D-EA2E-4617-BDCF-28AD4C98D3D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920DAB-9302-4E3F-B383-4C952A8CC1CA}" type="slidenum">
              <a:rPr lang="en-US" smtClean="0"/>
              <a:pPr/>
              <a:t>18</a:t>
            </a:fld>
            <a:endParaRPr lang="en-US"/>
          </a:p>
        </p:txBody>
      </p:sp>
      <p:pic>
        <p:nvPicPr>
          <p:cNvPr id="7" name="Picture 3">
            <a:extLst>
              <a:ext uri="{FF2B5EF4-FFF2-40B4-BE49-F238E27FC236}">
                <a16:creationId xmlns:a16="http://schemas.microsoft.com/office/drawing/2014/main" id="{6E2D6956-AAAC-4E97-8743-4AA2911DFC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007D795F-D182-4DC7-942C-4350125B44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a:extLst>
              <a:ext uri="{FF2B5EF4-FFF2-40B4-BE49-F238E27FC236}">
                <a16:creationId xmlns:a16="http://schemas.microsoft.com/office/drawing/2014/main" id="{B3777E02-D10C-423C-932B-3A680A9F7EED}"/>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A. FGR Activities: FoVEP</a:t>
            </a:r>
            <a:endParaRPr lang="en-US"/>
          </a:p>
        </p:txBody>
      </p:sp>
    </p:spTree>
    <p:extLst>
      <p:ext uri="{BB962C8B-B14F-4D97-AF65-F5344CB8AC3E}">
        <p14:creationId xmlns:p14="http://schemas.microsoft.com/office/powerpoint/2010/main" val="364434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327052" y="1598574"/>
            <a:ext cx="3233128"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indent="0">
              <a:buClr>
                <a:srgbClr val="002664"/>
              </a:buClr>
            </a:pPr>
            <a:r>
              <a:rPr lang="en-US" sz="2100">
                <a:latin typeface="Arial"/>
                <a:ea typeface="SimSun"/>
                <a:cs typeface="Times New Roman"/>
              </a:rPr>
              <a:t>In order to </a:t>
            </a:r>
            <a:r>
              <a:rPr lang="en-US" sz="2100" b="1">
                <a:latin typeface="Arial"/>
                <a:ea typeface="SimSun"/>
                <a:cs typeface="Times New Roman"/>
              </a:rPr>
              <a:t>support ALTIF and FoVEP reform objectives</a:t>
            </a:r>
            <a:r>
              <a:rPr lang="en-US" sz="2100">
                <a:latin typeface="Arial"/>
                <a:ea typeface="SimSun"/>
                <a:cs typeface="Times New Roman"/>
              </a:rPr>
              <a:t>, the contractor is expected to consolidate </a:t>
            </a:r>
            <a:r>
              <a:rPr lang="en-US" sz="2100" b="1">
                <a:latin typeface="Arial"/>
                <a:ea typeface="SimSun"/>
                <a:cs typeface="Times New Roman"/>
              </a:rPr>
              <a:t>performance monitoring </a:t>
            </a:r>
            <a:r>
              <a:rPr lang="en-US" sz="2100">
                <a:latin typeface="Arial"/>
                <a:ea typeface="SimSun"/>
                <a:cs typeface="Times New Roman"/>
              </a:rPr>
              <a:t>information in order to fully understand the program’s objectives and, eventually, to </a:t>
            </a:r>
            <a:r>
              <a:rPr lang="en-US" sz="2100" b="1">
                <a:latin typeface="Arial"/>
                <a:ea typeface="SimSun"/>
                <a:cs typeface="Times New Roman"/>
              </a:rPr>
              <a:t>deploy active monitoring efforts </a:t>
            </a:r>
            <a:r>
              <a:rPr lang="en-US" sz="2100">
                <a:latin typeface="Arial"/>
                <a:ea typeface="SimSun"/>
                <a:cs typeface="Times New Roman"/>
              </a:rPr>
              <a:t>to track how the program’s various efforts are contributing to the FGR reform objectives.</a:t>
            </a:r>
          </a:p>
        </p:txBody>
      </p:sp>
      <p:sp>
        <p:nvSpPr>
          <p:cNvPr id="3" name="Slide Number Placeholder 2"/>
          <p:cNvSpPr>
            <a:spLocks noGrp="1"/>
          </p:cNvSpPr>
          <p:nvPr>
            <p:ph type="sldNum" sz="quarter" idx="12"/>
          </p:nvPr>
        </p:nvSpPr>
        <p:spPr/>
        <p:txBody>
          <a:bodyPr/>
          <a:lstStyle/>
          <a:p>
            <a:fld id="{9A920DAB-9302-4E3F-B383-4C952A8CC1CA}" type="slidenum">
              <a:rPr lang="en-US" smtClean="0"/>
              <a:t>19</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B. Active Program Monitoring Hub</a:t>
            </a:r>
            <a:endParaRPr lang="en-US"/>
          </a:p>
        </p:txBody>
      </p:sp>
      <p:sp>
        <p:nvSpPr>
          <p:cNvPr id="21" name="TextBox 20">
            <a:extLst>
              <a:ext uri="{FF2B5EF4-FFF2-40B4-BE49-F238E27FC236}">
                <a16:creationId xmlns:a16="http://schemas.microsoft.com/office/drawing/2014/main" id="{FD064203-7999-4EA0-B7EA-BA46ACD8F5BE}"/>
              </a:ext>
            </a:extLst>
          </p:cNvPr>
          <p:cNvSpPr txBox="1"/>
          <p:nvPr/>
        </p:nvSpPr>
        <p:spPr>
          <a:xfrm>
            <a:off x="3698166" y="4332496"/>
            <a:ext cx="3982793" cy="646331"/>
          </a:xfrm>
          <a:prstGeom prst="rect">
            <a:avLst/>
          </a:prstGeom>
          <a:solidFill>
            <a:srgbClr val="002664"/>
          </a:solidFill>
          <a:ln>
            <a:solidFill>
              <a:srgbClr val="002664"/>
            </a:solidFill>
          </a:ln>
        </p:spPr>
        <p:txBody>
          <a:bodyPr wrap="square" rtlCol="0" anchor="ctr">
            <a:noAutofit/>
          </a:bodyPr>
          <a:lstStyle/>
          <a:p>
            <a:pPr algn="ctr"/>
            <a:r>
              <a:rPr lang="en-US" sz="1600" b="1">
                <a:solidFill>
                  <a:schemeClr val="bg1"/>
                </a:solidFill>
                <a:latin typeface="Arial" panose="020B0604020202020204" pitchFamily="34" charset="0"/>
                <a:cs typeface="Arial" panose="020B0604020202020204" pitchFamily="34" charset="0"/>
              </a:rPr>
              <a:t>Theory of Change and Performance Mapping</a:t>
            </a:r>
          </a:p>
        </p:txBody>
      </p:sp>
      <p:sp>
        <p:nvSpPr>
          <p:cNvPr id="22" name="Rectangle 21">
            <a:extLst>
              <a:ext uri="{FF2B5EF4-FFF2-40B4-BE49-F238E27FC236}">
                <a16:creationId xmlns:a16="http://schemas.microsoft.com/office/drawing/2014/main" id="{06D61BE2-990D-491D-BD43-A909160C09CA}"/>
              </a:ext>
            </a:extLst>
          </p:cNvPr>
          <p:cNvSpPr/>
          <p:nvPr/>
        </p:nvSpPr>
        <p:spPr>
          <a:xfrm>
            <a:off x="3698166" y="4978826"/>
            <a:ext cx="3982793" cy="1742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Define indicators to be monitored in collaboration with project teams. </a:t>
            </a:r>
          </a:p>
          <a:p>
            <a:pPr marL="285750" lvl="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Ensure that monitoring indicators are relevant to project management needs</a:t>
            </a:r>
          </a:p>
        </p:txBody>
      </p:sp>
      <p:sp>
        <p:nvSpPr>
          <p:cNvPr id="23" name="TextBox 22">
            <a:extLst>
              <a:ext uri="{FF2B5EF4-FFF2-40B4-BE49-F238E27FC236}">
                <a16:creationId xmlns:a16="http://schemas.microsoft.com/office/drawing/2014/main" id="{30B67578-C342-47CF-86E9-03D6F134E1DE}"/>
              </a:ext>
            </a:extLst>
          </p:cNvPr>
          <p:cNvSpPr txBox="1"/>
          <p:nvPr/>
        </p:nvSpPr>
        <p:spPr>
          <a:xfrm>
            <a:off x="7956932" y="1368387"/>
            <a:ext cx="3984776" cy="646329"/>
          </a:xfrm>
          <a:prstGeom prst="rect">
            <a:avLst/>
          </a:prstGeom>
          <a:solidFill>
            <a:srgbClr val="002664"/>
          </a:solidFill>
          <a:ln>
            <a:solidFill>
              <a:srgbClr val="002664"/>
            </a:solidFill>
          </a:ln>
        </p:spPr>
        <p:txBody>
          <a:bodyPr wrap="square" rtlCol="0" anchor="ctr">
            <a:noAutofit/>
          </a:bodyPr>
          <a:lstStyle/>
          <a:p>
            <a:pPr algn="ctr"/>
            <a:r>
              <a:rPr lang="en-US" sz="1600" b="1">
                <a:solidFill>
                  <a:schemeClr val="bg1"/>
                </a:solidFill>
                <a:latin typeface="Arial" panose="020B0604020202020204" pitchFamily="34" charset="0"/>
                <a:cs typeface="Arial" panose="020B0604020202020204" pitchFamily="34" charset="0"/>
              </a:rPr>
              <a:t>Compilation of Threshold-wide M&amp;E Plan</a:t>
            </a:r>
          </a:p>
        </p:txBody>
      </p:sp>
      <p:sp>
        <p:nvSpPr>
          <p:cNvPr id="24" name="Rectangle 23">
            <a:extLst>
              <a:ext uri="{FF2B5EF4-FFF2-40B4-BE49-F238E27FC236}">
                <a16:creationId xmlns:a16="http://schemas.microsoft.com/office/drawing/2014/main" id="{B3CC404F-A9CC-428B-9B27-E4BD34E74B60}"/>
              </a:ext>
            </a:extLst>
          </p:cNvPr>
          <p:cNvSpPr/>
          <p:nvPr/>
        </p:nvSpPr>
        <p:spPr>
          <a:xfrm>
            <a:off x="7956931" y="2014718"/>
            <a:ext cx="3982792" cy="2126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Work with Implementation Partners to compile a THP-wide M&amp;E Plan</a:t>
            </a:r>
          </a:p>
          <a:p>
            <a:pPr marL="285750" lvl="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The goal is to understand and document reform objectives of each Implementation Partner, and </a:t>
            </a:r>
            <a:r>
              <a:rPr lang="en-US" u="sng">
                <a:solidFill>
                  <a:schemeClr val="tx1"/>
                </a:solidFill>
                <a:latin typeface="Arial" panose="020B0604020202020204" pitchFamily="34" charset="0"/>
                <a:cs typeface="Arial" panose="020B0604020202020204" pitchFamily="34" charset="0"/>
              </a:rPr>
              <a:t>not</a:t>
            </a:r>
            <a:r>
              <a:rPr lang="en-US">
                <a:solidFill>
                  <a:schemeClr val="tx1"/>
                </a:solidFill>
                <a:latin typeface="Arial" panose="020B0604020202020204" pitchFamily="34" charset="0"/>
                <a:cs typeface="Arial" panose="020B0604020202020204" pitchFamily="34" charset="0"/>
              </a:rPr>
              <a:t> prescribe rigid performance indicators</a:t>
            </a:r>
          </a:p>
        </p:txBody>
      </p:sp>
      <p:sp>
        <p:nvSpPr>
          <p:cNvPr id="25" name="TextBox 24">
            <a:extLst>
              <a:ext uri="{FF2B5EF4-FFF2-40B4-BE49-F238E27FC236}">
                <a16:creationId xmlns:a16="http://schemas.microsoft.com/office/drawing/2014/main" id="{DD67C010-504D-4543-842C-8FEDE50553FA}"/>
              </a:ext>
            </a:extLst>
          </p:cNvPr>
          <p:cNvSpPr txBox="1"/>
          <p:nvPr/>
        </p:nvSpPr>
        <p:spPr>
          <a:xfrm>
            <a:off x="7956930" y="4332497"/>
            <a:ext cx="3982793" cy="646331"/>
          </a:xfrm>
          <a:prstGeom prst="rect">
            <a:avLst/>
          </a:prstGeom>
          <a:solidFill>
            <a:srgbClr val="002664"/>
          </a:solidFill>
          <a:ln>
            <a:solidFill>
              <a:srgbClr val="002664"/>
            </a:solidFill>
          </a:ln>
        </p:spPr>
        <p:txBody>
          <a:bodyPr wrap="square" rtlCol="0" anchor="ctr">
            <a:noAutofit/>
          </a:bodyPr>
          <a:lstStyle/>
          <a:p>
            <a:pPr algn="ctr"/>
            <a:r>
              <a:rPr lang="en-US" sz="1600" b="1">
                <a:solidFill>
                  <a:schemeClr val="bg1"/>
                </a:solidFill>
                <a:latin typeface="Arial" panose="020B0604020202020204" pitchFamily="34" charset="0"/>
                <a:cs typeface="Arial" panose="020B0604020202020204" pitchFamily="34" charset="0"/>
              </a:rPr>
              <a:t>Field Monitoring and Observation</a:t>
            </a:r>
          </a:p>
        </p:txBody>
      </p:sp>
      <p:sp>
        <p:nvSpPr>
          <p:cNvPr id="26" name="Rectangle 25">
            <a:extLst>
              <a:ext uri="{FF2B5EF4-FFF2-40B4-BE49-F238E27FC236}">
                <a16:creationId xmlns:a16="http://schemas.microsoft.com/office/drawing/2014/main" id="{EF4254F1-9774-43C3-88E4-865834A202D7}"/>
              </a:ext>
            </a:extLst>
          </p:cNvPr>
          <p:cNvSpPr/>
          <p:nvPr/>
        </p:nvSpPr>
        <p:spPr>
          <a:xfrm>
            <a:off x="7956930" y="4978827"/>
            <a:ext cx="3982793" cy="17426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a:solidFill>
                  <a:srgbClr val="212121"/>
                </a:solidFill>
                <a:effectLst/>
                <a:latin typeface="Arial" panose="020B0604020202020204" pitchFamily="34" charset="0"/>
                <a:ea typeface="Times New Roman" panose="02020603050405020304" pitchFamily="18" charset="0"/>
                <a:cs typeface="Arial" panose="020B0604020202020204" pitchFamily="34" charset="0"/>
              </a:rPr>
              <a:t>Establish a program of proactive field monitoring and observation at relevant project sites</a:t>
            </a:r>
            <a:endParaRPr lang="en-US">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1DD44F4-E06B-4929-A44C-DC9EA730B667}"/>
              </a:ext>
            </a:extLst>
          </p:cNvPr>
          <p:cNvSpPr txBox="1"/>
          <p:nvPr/>
        </p:nvSpPr>
        <p:spPr>
          <a:xfrm>
            <a:off x="3698166" y="1368385"/>
            <a:ext cx="3982793" cy="646331"/>
          </a:xfrm>
          <a:prstGeom prst="rect">
            <a:avLst/>
          </a:prstGeom>
          <a:solidFill>
            <a:srgbClr val="002664"/>
          </a:solidFill>
          <a:ln>
            <a:solidFill>
              <a:srgbClr val="002664"/>
            </a:solidFill>
          </a:ln>
        </p:spPr>
        <p:txBody>
          <a:bodyPr wrap="square" rtlCol="0" anchor="ctr">
            <a:noAutofit/>
          </a:bodyPr>
          <a:lstStyle/>
          <a:p>
            <a:pPr algn="ctr"/>
            <a:r>
              <a:rPr lang="en-US" sz="1600" b="1">
                <a:solidFill>
                  <a:schemeClr val="bg1"/>
                </a:solidFill>
                <a:latin typeface="Arial" panose="020B0604020202020204" pitchFamily="34" charset="0"/>
                <a:cs typeface="Arial" panose="020B0604020202020204" pitchFamily="34" charset="0"/>
              </a:rPr>
              <a:t>Quarterly Reporting</a:t>
            </a:r>
          </a:p>
        </p:txBody>
      </p:sp>
      <p:sp>
        <p:nvSpPr>
          <p:cNvPr id="28" name="Rectangle 27">
            <a:extLst>
              <a:ext uri="{FF2B5EF4-FFF2-40B4-BE49-F238E27FC236}">
                <a16:creationId xmlns:a16="http://schemas.microsoft.com/office/drawing/2014/main" id="{90FAC073-D320-4720-B6BF-862BB634DED4}"/>
              </a:ext>
            </a:extLst>
          </p:cNvPr>
          <p:cNvSpPr/>
          <p:nvPr/>
        </p:nvSpPr>
        <p:spPr>
          <a:xfrm>
            <a:off x="3698166" y="2014715"/>
            <a:ext cx="3982793" cy="2126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Produce a quarterly program monitoring report which compiles both the qualitative observations and challenges in implementation of the Threshold program as well as observed progress on key performance indicators</a:t>
            </a:r>
          </a:p>
        </p:txBody>
      </p:sp>
    </p:spTree>
    <p:extLst>
      <p:ext uri="{BB962C8B-B14F-4D97-AF65-F5344CB8AC3E}">
        <p14:creationId xmlns:p14="http://schemas.microsoft.com/office/powerpoint/2010/main" val="342653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344384" y="1326259"/>
            <a:ext cx="1145573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marL="457200" indent="-457200">
              <a:buClr>
                <a:srgbClr val="002664"/>
              </a:buClr>
              <a:buFont typeface="+mj-lt"/>
              <a:buAutoNum type="arabicPeriod"/>
            </a:pPr>
            <a:r>
              <a:rPr lang="en-US" sz="2400" i="1">
                <a:latin typeface="Arial"/>
                <a:ea typeface="SimSun"/>
                <a:cs typeface="Times New Roman"/>
              </a:rPr>
              <a:t>Opening Remarks</a:t>
            </a:r>
          </a:p>
          <a:p>
            <a:pPr marL="457200" indent="-457200">
              <a:buClr>
                <a:srgbClr val="002664"/>
              </a:buClr>
              <a:buAutoNum type="arabicPeriod"/>
            </a:pPr>
            <a:r>
              <a:rPr lang="en-US" sz="2400" i="1">
                <a:latin typeface="Arial"/>
                <a:ea typeface="SimSun"/>
                <a:cs typeface="Times New Roman"/>
              </a:rPr>
              <a:t>Introduction to MCC and the Solomon Islands Threshold Program (~30 min) </a:t>
            </a:r>
            <a:endParaRPr lang="en-US" sz="2400">
              <a:cs typeface="Arial"/>
            </a:endParaRPr>
          </a:p>
          <a:p>
            <a:pPr marL="457200" indent="-457200">
              <a:buClr>
                <a:srgbClr val="002664"/>
              </a:buClr>
              <a:buFont typeface="+mj-lt"/>
              <a:buAutoNum type="arabicPeriod"/>
            </a:pPr>
            <a:r>
              <a:rPr lang="en-US" sz="2400" i="1">
                <a:latin typeface="Arial"/>
                <a:ea typeface="SimSun"/>
                <a:cs typeface="Times New Roman"/>
              </a:rPr>
              <a:t>Discussion of Cross-Cutting Program Support (CCPS) procurement (~1 hour)</a:t>
            </a:r>
          </a:p>
          <a:p>
            <a:pPr marL="914400" lvl="1" indent="-457200">
              <a:spcBef>
                <a:spcPts val="200"/>
              </a:spcBef>
              <a:buClr>
                <a:srgbClr val="002664"/>
              </a:buClr>
              <a:buAutoNum type="alphaLcPeriod"/>
            </a:pPr>
            <a:r>
              <a:rPr lang="en-US" sz="2400">
                <a:latin typeface="Arial"/>
                <a:ea typeface="SimSun"/>
                <a:cs typeface="Times New Roman"/>
              </a:rPr>
              <a:t>Overview </a:t>
            </a:r>
          </a:p>
          <a:p>
            <a:pPr marL="914400" lvl="1" indent="-457200">
              <a:spcBef>
                <a:spcPts val="200"/>
              </a:spcBef>
              <a:buClr>
                <a:srgbClr val="002664"/>
              </a:buClr>
              <a:buAutoNum type="alphaLcPeriod"/>
            </a:pPr>
            <a:r>
              <a:rPr lang="en-US" sz="2400">
                <a:latin typeface="Arial"/>
                <a:ea typeface="SimSun"/>
                <a:cs typeface="Times New Roman"/>
              </a:rPr>
              <a:t>Procurement details</a:t>
            </a:r>
            <a:endParaRPr lang="en-US">
              <a:latin typeface="Arial"/>
              <a:ea typeface="SimSun"/>
              <a:cs typeface="Arial"/>
            </a:endParaRPr>
          </a:p>
          <a:p>
            <a:pPr marL="914400" lvl="1" indent="-457200">
              <a:spcBef>
                <a:spcPts val="200"/>
              </a:spcBef>
              <a:buClr>
                <a:srgbClr val="002664"/>
              </a:buClr>
              <a:buAutoNum type="alphaLcPeriod"/>
            </a:pPr>
            <a:r>
              <a:rPr lang="en-US" sz="2400">
                <a:latin typeface="Arial"/>
                <a:ea typeface="SimSun"/>
                <a:cs typeface="Times New Roman"/>
              </a:rPr>
              <a:t>Explanation of main activities in Terms of Reference</a:t>
            </a:r>
            <a:endParaRPr lang="en-US"/>
          </a:p>
          <a:p>
            <a:pPr marL="914400" lvl="1" indent="-457200">
              <a:spcBef>
                <a:spcPts val="200"/>
              </a:spcBef>
              <a:buClr>
                <a:srgbClr val="002664"/>
              </a:buClr>
              <a:buAutoNum type="alphaLcPeriod"/>
            </a:pPr>
            <a:r>
              <a:rPr lang="en-US" sz="2400">
                <a:latin typeface="Arial"/>
                <a:ea typeface="SimSun"/>
                <a:cs typeface="Times New Roman"/>
              </a:rPr>
              <a:t>Questions</a:t>
            </a:r>
            <a:endParaRPr lang="en-US" sz="2400" i="1">
              <a:latin typeface="Arial"/>
              <a:ea typeface="SimSun"/>
              <a:cs typeface="Times New Roman"/>
            </a:endParaRPr>
          </a:p>
          <a:p>
            <a:pPr marL="457200" indent="-457200">
              <a:buClr>
                <a:srgbClr val="002664"/>
              </a:buClr>
              <a:buAutoNum type="arabicPeriod"/>
            </a:pPr>
            <a:r>
              <a:rPr lang="en-US" sz="2400" i="1">
                <a:latin typeface="Arial"/>
                <a:ea typeface="SimSun"/>
                <a:cs typeface="Times New Roman"/>
              </a:rPr>
              <a:t>Discussion of Community Engagement Partner procurement </a:t>
            </a:r>
            <a:r>
              <a:rPr lang="en-US" sz="2400" i="1">
                <a:latin typeface="Arial"/>
                <a:ea typeface="SimSun"/>
                <a:cs typeface="Arial"/>
              </a:rPr>
              <a:t>(~1 hour)</a:t>
            </a:r>
          </a:p>
          <a:p>
            <a:pPr marL="914400" lvl="1" indent="-457200">
              <a:spcBef>
                <a:spcPts val="200"/>
              </a:spcBef>
              <a:buClr>
                <a:srgbClr val="002664"/>
              </a:buClr>
              <a:buAutoNum type="alphaLcPeriod"/>
            </a:pPr>
            <a:r>
              <a:rPr lang="en-US" sz="2400">
                <a:latin typeface="Arial"/>
                <a:ea typeface="SimSun"/>
                <a:cs typeface="Times New Roman"/>
              </a:rPr>
              <a:t>Overview</a:t>
            </a:r>
          </a:p>
          <a:p>
            <a:pPr marL="914400" lvl="1" indent="-457200">
              <a:spcBef>
                <a:spcPts val="200"/>
              </a:spcBef>
              <a:buClr>
                <a:srgbClr val="002664"/>
              </a:buClr>
              <a:buAutoNum type="alphaLcPeriod"/>
            </a:pPr>
            <a:r>
              <a:rPr lang="en-US" sz="2400">
                <a:latin typeface="Arial"/>
                <a:ea typeface="SimSun"/>
                <a:cs typeface="Arial"/>
              </a:rPr>
              <a:t>Procurement details</a:t>
            </a:r>
          </a:p>
          <a:p>
            <a:pPr marL="914400" lvl="1" indent="-457200">
              <a:spcBef>
                <a:spcPts val="200"/>
              </a:spcBef>
              <a:buClr>
                <a:srgbClr val="002664"/>
              </a:buClr>
              <a:buAutoNum type="alphaLcPeriod"/>
            </a:pPr>
            <a:r>
              <a:rPr lang="en-US" sz="2400">
                <a:latin typeface="Arial"/>
                <a:ea typeface="SimSun"/>
                <a:cs typeface="Times New Roman"/>
              </a:rPr>
              <a:t>Explanation of main activities in Terms of Reference</a:t>
            </a:r>
          </a:p>
          <a:p>
            <a:pPr marL="914400" lvl="1" indent="-457200">
              <a:spcBef>
                <a:spcPts val="200"/>
              </a:spcBef>
              <a:buClr>
                <a:srgbClr val="002664"/>
              </a:buClr>
              <a:buAutoNum type="alphaLcPeriod"/>
            </a:pPr>
            <a:r>
              <a:rPr lang="en-US" sz="2400">
                <a:latin typeface="Arial"/>
                <a:ea typeface="SimSun"/>
                <a:cs typeface="Times New Roman"/>
              </a:rPr>
              <a:t>Questions</a:t>
            </a:r>
          </a:p>
          <a:p>
            <a:pPr marL="457200" indent="-457200">
              <a:buClr>
                <a:srgbClr val="002664"/>
              </a:buClr>
              <a:buAutoNum type="arabicPeriod"/>
            </a:pPr>
            <a:r>
              <a:rPr lang="en-US" sz="2400" i="1">
                <a:latin typeface="Arial"/>
                <a:ea typeface="SimSun"/>
                <a:cs typeface="Times New Roman"/>
              </a:rPr>
              <a:t>Closing Remarks/Next Steps</a:t>
            </a:r>
          </a:p>
        </p:txBody>
      </p:sp>
      <p:sp>
        <p:nvSpPr>
          <p:cNvPr id="3" name="Slide Number Placeholder 2"/>
          <p:cNvSpPr>
            <a:spLocks noGrp="1"/>
          </p:cNvSpPr>
          <p:nvPr>
            <p:ph type="sldNum" sz="quarter" idx="12"/>
          </p:nvPr>
        </p:nvSpPr>
        <p:spPr/>
        <p:txBody>
          <a:bodyPr/>
          <a:lstStyle/>
          <a:p>
            <a:fld id="{9A920DAB-9302-4E3F-B383-4C952A8CC1CA}" type="slidenum">
              <a:rPr lang="en-US" smtClean="0"/>
              <a:t>2</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altLang="en-US" sz="3600" b="1">
                <a:latin typeface="Arial"/>
                <a:ea typeface="SimSun"/>
                <a:cs typeface="Arial"/>
              </a:rPr>
              <a:t>Agenda</a:t>
            </a:r>
            <a:endParaRPr lang="en-US"/>
          </a:p>
        </p:txBody>
      </p:sp>
    </p:spTree>
    <p:extLst>
      <p:ext uri="{BB962C8B-B14F-4D97-AF65-F5344CB8AC3E}">
        <p14:creationId xmlns:p14="http://schemas.microsoft.com/office/powerpoint/2010/main" val="210323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20</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C. Communications</a:t>
            </a:r>
            <a:endParaRPr lang="en-US"/>
          </a:p>
        </p:txBody>
      </p:sp>
      <p:sp>
        <p:nvSpPr>
          <p:cNvPr id="4" name="TextBox 3">
            <a:extLst>
              <a:ext uri="{FF2B5EF4-FFF2-40B4-BE49-F238E27FC236}">
                <a16:creationId xmlns:a16="http://schemas.microsoft.com/office/drawing/2014/main" id="{FD3FD02A-F786-4694-8EAA-BAE936E3327B}"/>
              </a:ext>
            </a:extLst>
          </p:cNvPr>
          <p:cNvSpPr txBox="1"/>
          <p:nvPr/>
        </p:nvSpPr>
        <p:spPr>
          <a:xfrm>
            <a:off x="246973" y="1275788"/>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Analysis and Strategy</a:t>
            </a:r>
            <a:endParaRPr lang="es-GT" b="1">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AF64A7F-84D0-4FA3-88CA-ADE9955E26F0}"/>
              </a:ext>
            </a:extLst>
          </p:cNvPr>
          <p:cNvSpPr/>
          <p:nvPr/>
        </p:nvSpPr>
        <p:spPr>
          <a:xfrm>
            <a:off x="246973" y="1922119"/>
            <a:ext cx="3724508" cy="2060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Annually analyze media and social media landscape</a:t>
            </a:r>
            <a:endParaRPr lang="es-GT" sz="1600" dirty="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Develop four-year public communications strategy</a:t>
            </a: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Review and advise project-level stakeholder engagement and communication strategies developed by implementation partners </a:t>
            </a:r>
            <a:endParaRPr lang="es-GT" sz="1600"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DE2AD07-096A-4ECD-A053-96A944F92F49}"/>
              </a:ext>
            </a:extLst>
          </p:cNvPr>
          <p:cNvSpPr txBox="1"/>
          <p:nvPr/>
        </p:nvSpPr>
        <p:spPr>
          <a:xfrm>
            <a:off x="4263748" y="1275787"/>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Relationship Management</a:t>
            </a:r>
          </a:p>
        </p:txBody>
      </p:sp>
      <p:sp>
        <p:nvSpPr>
          <p:cNvPr id="20" name="Rectangle 19">
            <a:extLst>
              <a:ext uri="{FF2B5EF4-FFF2-40B4-BE49-F238E27FC236}">
                <a16:creationId xmlns:a16="http://schemas.microsoft.com/office/drawing/2014/main" id="{7E4B17C2-EF83-4218-9526-500423780D85}"/>
              </a:ext>
            </a:extLst>
          </p:cNvPr>
          <p:cNvSpPr/>
          <p:nvPr/>
        </p:nvSpPr>
        <p:spPr>
          <a:xfrm>
            <a:off x="4263748" y="1922117"/>
            <a:ext cx="3724508" cy="2060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Strengthen and maintain ties with media organizations in Solomon Islands and region</a:t>
            </a:r>
          </a:p>
        </p:txBody>
      </p:sp>
      <p:sp>
        <p:nvSpPr>
          <p:cNvPr id="21" name="TextBox 20">
            <a:extLst>
              <a:ext uri="{FF2B5EF4-FFF2-40B4-BE49-F238E27FC236}">
                <a16:creationId xmlns:a16="http://schemas.microsoft.com/office/drawing/2014/main" id="{7B7E621A-EC54-4FA6-B53E-5E35D65522AE}"/>
              </a:ext>
            </a:extLst>
          </p:cNvPr>
          <p:cNvSpPr txBox="1"/>
          <p:nvPr/>
        </p:nvSpPr>
        <p:spPr>
          <a:xfrm>
            <a:off x="8263055" y="1275788"/>
            <a:ext cx="3724508" cy="646329"/>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Media Monitoring</a:t>
            </a:r>
          </a:p>
        </p:txBody>
      </p:sp>
      <p:sp>
        <p:nvSpPr>
          <p:cNvPr id="22" name="Rectangle 21">
            <a:extLst>
              <a:ext uri="{FF2B5EF4-FFF2-40B4-BE49-F238E27FC236}">
                <a16:creationId xmlns:a16="http://schemas.microsoft.com/office/drawing/2014/main" id="{6E9BA555-E98C-4FC2-892D-8BF5DC868C4F}"/>
              </a:ext>
            </a:extLst>
          </p:cNvPr>
          <p:cNvSpPr/>
          <p:nvPr/>
        </p:nvSpPr>
        <p:spPr>
          <a:xfrm>
            <a:off x="8263055" y="1922119"/>
            <a:ext cx="3724508" cy="20601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a:solidFill>
                  <a:schemeClr val="tx1"/>
                </a:solidFill>
                <a:latin typeface="Arial" panose="020B0604020202020204" pitchFamily="34" charset="0"/>
                <a:cs typeface="Arial" panose="020B0604020202020204" pitchFamily="34" charset="0"/>
              </a:rPr>
              <a:t>Monitor, report, and analyze media coverage in Solomon Islands, communicating clearly with Director</a:t>
            </a:r>
          </a:p>
        </p:txBody>
      </p:sp>
      <p:sp>
        <p:nvSpPr>
          <p:cNvPr id="23" name="TextBox 22">
            <a:extLst>
              <a:ext uri="{FF2B5EF4-FFF2-40B4-BE49-F238E27FC236}">
                <a16:creationId xmlns:a16="http://schemas.microsoft.com/office/drawing/2014/main" id="{3315F028-00C4-45A3-87E0-B5A9E83A78C6}"/>
              </a:ext>
            </a:extLst>
          </p:cNvPr>
          <p:cNvSpPr txBox="1"/>
          <p:nvPr/>
        </p:nvSpPr>
        <p:spPr>
          <a:xfrm>
            <a:off x="246973" y="4074869"/>
            <a:ext cx="3724508" cy="646330"/>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Program Messaging</a:t>
            </a:r>
          </a:p>
        </p:txBody>
      </p:sp>
      <p:sp>
        <p:nvSpPr>
          <p:cNvPr id="24" name="Rectangle 23">
            <a:extLst>
              <a:ext uri="{FF2B5EF4-FFF2-40B4-BE49-F238E27FC236}">
                <a16:creationId xmlns:a16="http://schemas.microsoft.com/office/drawing/2014/main" id="{0E73052C-98AC-4D13-AE47-F3074BF13C73}"/>
              </a:ext>
            </a:extLst>
          </p:cNvPr>
          <p:cNvSpPr/>
          <p:nvPr/>
        </p:nvSpPr>
        <p:spPr>
          <a:xfrm>
            <a:off x="246973" y="4721199"/>
            <a:ext cx="3724508" cy="2026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Develop program-level style guidance</a:t>
            </a: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Develop editorial content related to the program, in both English and </a:t>
            </a:r>
            <a:r>
              <a:rPr lang="en-US" sz="1600" dirty="0" err="1">
                <a:solidFill>
                  <a:schemeClr val="tx1"/>
                </a:solidFill>
                <a:latin typeface="Arial" panose="020B0604020202020204" pitchFamily="34" charset="0"/>
                <a:cs typeface="Arial" panose="020B0604020202020204" pitchFamily="34" charset="0"/>
              </a:rPr>
              <a:t>Pijin</a:t>
            </a:r>
            <a:endParaRPr lang="en-US" sz="1600" dirty="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Develop and execute rapid-response communications campaigns as needed</a:t>
            </a:r>
          </a:p>
        </p:txBody>
      </p:sp>
      <p:sp>
        <p:nvSpPr>
          <p:cNvPr id="25" name="TextBox 24">
            <a:extLst>
              <a:ext uri="{FF2B5EF4-FFF2-40B4-BE49-F238E27FC236}">
                <a16:creationId xmlns:a16="http://schemas.microsoft.com/office/drawing/2014/main" id="{42F43524-93C2-49E3-844E-FB45BC6B8AE6}"/>
              </a:ext>
            </a:extLst>
          </p:cNvPr>
          <p:cNvSpPr txBox="1"/>
          <p:nvPr/>
        </p:nvSpPr>
        <p:spPr>
          <a:xfrm>
            <a:off x="4263748" y="4074868"/>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Social Media Management </a:t>
            </a:r>
          </a:p>
        </p:txBody>
      </p:sp>
      <p:sp>
        <p:nvSpPr>
          <p:cNvPr id="26" name="Rectangle 25">
            <a:extLst>
              <a:ext uri="{FF2B5EF4-FFF2-40B4-BE49-F238E27FC236}">
                <a16:creationId xmlns:a16="http://schemas.microsoft.com/office/drawing/2014/main" id="{45B197C1-9170-4A75-8E1D-37FA57984266}"/>
              </a:ext>
            </a:extLst>
          </p:cNvPr>
          <p:cNvSpPr/>
          <p:nvPr/>
        </p:nvSpPr>
        <p:spPr>
          <a:xfrm>
            <a:off x="4263748" y="4721198"/>
            <a:ext cx="3724508" cy="2026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Create, manage, monitor, and routinely update program-related social media accounts </a:t>
            </a: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As needed, develop social media campaigns</a:t>
            </a: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Routinely analyze social media outreach to track audience, efficacy, &amp; reach of communications materials</a:t>
            </a:r>
          </a:p>
        </p:txBody>
      </p:sp>
      <p:sp>
        <p:nvSpPr>
          <p:cNvPr id="31" name="TextBox 30">
            <a:extLst>
              <a:ext uri="{FF2B5EF4-FFF2-40B4-BE49-F238E27FC236}">
                <a16:creationId xmlns:a16="http://schemas.microsoft.com/office/drawing/2014/main" id="{C0E06EEE-7810-4A3A-A958-A7D3E9FA5A30}"/>
              </a:ext>
            </a:extLst>
          </p:cNvPr>
          <p:cNvSpPr txBox="1"/>
          <p:nvPr/>
        </p:nvSpPr>
        <p:spPr>
          <a:xfrm>
            <a:off x="8273942" y="4074870"/>
            <a:ext cx="37245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Outreach, Guidance, and Other</a:t>
            </a:r>
          </a:p>
        </p:txBody>
      </p:sp>
      <p:sp>
        <p:nvSpPr>
          <p:cNvPr id="32" name="Rectangle 31">
            <a:extLst>
              <a:ext uri="{FF2B5EF4-FFF2-40B4-BE49-F238E27FC236}">
                <a16:creationId xmlns:a16="http://schemas.microsoft.com/office/drawing/2014/main" id="{7E5B06C1-D021-4B23-A5CB-526FCD737921}"/>
              </a:ext>
            </a:extLst>
          </p:cNvPr>
          <p:cNvSpPr/>
          <p:nvPr/>
        </p:nvSpPr>
        <p:spPr>
          <a:xfrm>
            <a:off x="8273942" y="4721200"/>
            <a:ext cx="3724508" cy="2026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Identify and coordinate speaking opportunities for key individuals</a:t>
            </a: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Plan &amp; manage communications-related outreach events</a:t>
            </a: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Provide strategic counsel &amp; guidance related to public perception</a:t>
            </a:r>
          </a:p>
          <a:p>
            <a:pPr marL="285750" lvl="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Conduct public communications in English and </a:t>
            </a:r>
            <a:r>
              <a:rPr lang="en-US" sz="1600" dirty="0" err="1">
                <a:solidFill>
                  <a:schemeClr val="tx1"/>
                </a:solidFill>
                <a:latin typeface="Arial" panose="020B0604020202020204" pitchFamily="34" charset="0"/>
                <a:cs typeface="Arial" panose="020B0604020202020204" pitchFamily="34" charset="0"/>
              </a:rPr>
              <a:t>Pijin</a:t>
            </a:r>
            <a:endParaRPr lang="en-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39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21</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194560" y="319612"/>
            <a:ext cx="871292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D. Meeting &amp; Administrative Support</a:t>
            </a:r>
            <a:endParaRPr lang="en-US"/>
          </a:p>
        </p:txBody>
      </p:sp>
      <p:sp>
        <p:nvSpPr>
          <p:cNvPr id="7" name="TextBox 6">
            <a:extLst>
              <a:ext uri="{FF2B5EF4-FFF2-40B4-BE49-F238E27FC236}">
                <a16:creationId xmlns:a16="http://schemas.microsoft.com/office/drawing/2014/main" id="{BEDB8415-C904-4EE3-89EA-BD5C052135EE}"/>
              </a:ext>
            </a:extLst>
          </p:cNvPr>
          <p:cNvSpPr txBox="1"/>
          <p:nvPr/>
        </p:nvSpPr>
        <p:spPr>
          <a:xfrm>
            <a:off x="332705" y="1318146"/>
            <a:ext cx="7653827"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Non-FGR Meeting and Event Support</a:t>
            </a:r>
            <a:endParaRPr lang="es-GT" b="1">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2133CF6-26F7-49DF-96F2-67C3D1DEE949}"/>
              </a:ext>
            </a:extLst>
          </p:cNvPr>
          <p:cNvSpPr/>
          <p:nvPr/>
        </p:nvSpPr>
        <p:spPr>
          <a:xfrm>
            <a:off x="332705" y="1964477"/>
            <a:ext cx="7653827" cy="2815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285750" lvl="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Provide meeting support to conduct the planning and execution of </a:t>
            </a:r>
            <a:r>
              <a:rPr lang="en-US" i="1">
                <a:solidFill>
                  <a:schemeClr val="tx1"/>
                </a:solidFill>
                <a:latin typeface="Arial" panose="020B0604020202020204" pitchFamily="34" charset="0"/>
                <a:cs typeface="Arial" panose="020B0604020202020204" pitchFamily="34" charset="0"/>
              </a:rPr>
              <a:t>non-FGR-related </a:t>
            </a:r>
            <a:r>
              <a:rPr lang="en-US">
                <a:solidFill>
                  <a:schemeClr val="tx1"/>
                </a:solidFill>
                <a:latin typeface="Arial" panose="020B0604020202020204" pitchFamily="34" charset="0"/>
                <a:cs typeface="Arial" panose="020B0604020202020204" pitchFamily="34" charset="0"/>
              </a:rPr>
              <a:t>meetings:</a:t>
            </a:r>
          </a:p>
          <a:p>
            <a:pPr marL="742950" lvl="1"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1+ annual Advisory Council meetings</a:t>
            </a:r>
          </a:p>
          <a:p>
            <a:pPr marL="742950" lvl="1"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2+ annual Solomon Futures Circle meetings </a:t>
            </a:r>
          </a:p>
          <a:p>
            <a:pPr marL="28575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Support public outreach events and additional meetings, approx. 2-3 per year.</a:t>
            </a:r>
          </a:p>
          <a:p>
            <a:pPr marL="28575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The meetings and/or events may take place in Honiara or in a targeted province of SI.</a:t>
            </a:r>
          </a:p>
          <a:p>
            <a:pPr marL="285750" indent="-285750">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Most meetings will have 15-20 people; public events may include more people. </a:t>
            </a:r>
          </a:p>
          <a:p>
            <a:endParaRPr lang="en-US">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E5DB593-51AF-4693-ABE7-9E48241A48AE}"/>
              </a:ext>
            </a:extLst>
          </p:cNvPr>
          <p:cNvSpPr txBox="1"/>
          <p:nvPr/>
        </p:nvSpPr>
        <p:spPr>
          <a:xfrm>
            <a:off x="332705" y="4926014"/>
            <a:ext cx="1274518" cy="1795461"/>
          </a:xfrm>
          <a:prstGeom prst="rect">
            <a:avLst/>
          </a:prstGeom>
          <a:solidFill>
            <a:srgbClr val="898989"/>
          </a:solidFill>
          <a:ln>
            <a:solidFill>
              <a:srgbClr val="002664"/>
            </a:solidFill>
          </a:ln>
        </p:spPr>
        <p:txBody>
          <a:bodyPr wrap="square" rtlCol="0" anchor="ctr">
            <a:noAutofit/>
          </a:bodyPr>
          <a:lstStyle/>
          <a:p>
            <a:pPr algn="ctr"/>
            <a:r>
              <a:rPr lang="en-US" sz="1400" b="1">
                <a:solidFill>
                  <a:schemeClr val="bg1"/>
                </a:solidFill>
                <a:latin typeface="Arial" panose="020B0604020202020204" pitchFamily="34" charset="0"/>
                <a:cs typeface="Arial" panose="020B0604020202020204" pitchFamily="34" charset="0"/>
              </a:rPr>
              <a:t>Key Tasks Associated with Meeting and Event Support </a:t>
            </a:r>
            <a:endParaRPr lang="es-GT" sz="1400" b="1">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B8416878-45F7-46EF-BBA4-905C1F69655A}"/>
              </a:ext>
            </a:extLst>
          </p:cNvPr>
          <p:cNvSpPr/>
          <p:nvPr/>
        </p:nvSpPr>
        <p:spPr>
          <a:xfrm>
            <a:off x="1607222" y="4926014"/>
            <a:ext cx="6379310" cy="1795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400">
                <a:solidFill>
                  <a:schemeClr val="tx1"/>
                </a:solidFill>
                <a:latin typeface="Arial" panose="020B0604020202020204" pitchFamily="34" charset="0"/>
                <a:cs typeface="Arial" panose="020B0604020202020204" pitchFamily="34" charset="0"/>
              </a:rPr>
              <a:t>Provide all logistical, administrative, and financial support associated with set-up and conduct of the meetings, including but not limited to: </a:t>
            </a: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Inviting and coordinating participants</a:t>
            </a: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Booking meeting space and necessary travel </a:t>
            </a: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Administering travel logistics</a:t>
            </a: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Facilitating meetings</a:t>
            </a: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Recording notes and key takeaways from the meetings</a:t>
            </a: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Obtaining refreshments</a:t>
            </a:r>
          </a:p>
          <a:p>
            <a:r>
              <a:rPr lang="en-US" sz="1400">
                <a:solidFill>
                  <a:schemeClr val="tx1"/>
                </a:solidFill>
                <a:latin typeface="Arial" panose="020B0604020202020204" pitchFamily="34" charset="0"/>
                <a:cs typeface="Arial" panose="020B0604020202020204" pitchFamily="34" charset="0"/>
              </a:rPr>
              <a:t> </a:t>
            </a:r>
          </a:p>
          <a:p>
            <a:endParaRPr lang="en-US" sz="1400">
              <a:solidFill>
                <a:schemeClr val="tx1"/>
              </a:solidFill>
              <a:latin typeface="Arial" panose="020B0604020202020204" pitchFamily="34" charset="0"/>
              <a:cs typeface="Arial" panose="020B0604020202020204" pitchFamily="34" charset="0"/>
            </a:endParaRPr>
          </a:p>
          <a:p>
            <a:endParaRPr lang="en-US" sz="140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0144FFD-CB4B-4AB5-A5F8-71B2F4451116}"/>
              </a:ext>
            </a:extLst>
          </p:cNvPr>
          <p:cNvSpPr txBox="1"/>
          <p:nvPr/>
        </p:nvSpPr>
        <p:spPr>
          <a:xfrm>
            <a:off x="8137687" y="1318146"/>
            <a:ext cx="3721608" cy="646331"/>
          </a:xfrm>
          <a:prstGeom prst="rect">
            <a:avLst/>
          </a:prstGeom>
          <a:solidFill>
            <a:srgbClr val="002664"/>
          </a:solidFill>
          <a:ln>
            <a:solidFill>
              <a:srgbClr val="002664"/>
            </a:solidFill>
          </a:ln>
        </p:spPr>
        <p:txBody>
          <a:bodyPr wrap="square" rtlCol="0" anchor="ctr">
            <a:noAutofit/>
          </a:bodyPr>
          <a:lstStyle/>
          <a:p>
            <a:pPr algn="ctr"/>
            <a:r>
              <a:rPr lang="en-US" b="1">
                <a:solidFill>
                  <a:schemeClr val="bg1"/>
                </a:solidFill>
                <a:latin typeface="Arial" panose="020B0604020202020204" pitchFamily="34" charset="0"/>
                <a:cs typeface="Arial" panose="020B0604020202020204" pitchFamily="34" charset="0"/>
              </a:rPr>
              <a:t>Administrative Support related to International Travel</a:t>
            </a:r>
            <a:endParaRPr lang="es-GT" b="1">
              <a:solidFill>
                <a:schemeClr val="bg1"/>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93402C3B-4C5A-4AB9-8740-EABFF0848348}"/>
              </a:ext>
            </a:extLst>
          </p:cNvPr>
          <p:cNvSpPr/>
          <p:nvPr/>
        </p:nvSpPr>
        <p:spPr>
          <a:xfrm>
            <a:off x="8137687" y="1964477"/>
            <a:ext cx="3721608" cy="28158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a:solidFill>
                  <a:schemeClr val="tx1"/>
                </a:solidFill>
                <a:latin typeface="Arial" panose="020B0604020202020204" pitchFamily="34" charset="0"/>
                <a:cs typeface="Arial" panose="020B0604020202020204" pitchFamily="34" charset="0"/>
              </a:rPr>
              <a:t>Provide administrative support for international travel associated with participation in MCC College events for up to 5 people/year throughout the 4-year project period. </a:t>
            </a:r>
          </a:p>
        </p:txBody>
      </p:sp>
    </p:spTree>
    <p:extLst>
      <p:ext uri="{BB962C8B-B14F-4D97-AF65-F5344CB8AC3E}">
        <p14:creationId xmlns:p14="http://schemas.microsoft.com/office/powerpoint/2010/main" val="95519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2442029" y="313417"/>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eaLnBrk="1" hangingPunct="1">
              <a:spcBef>
                <a:spcPct val="0"/>
              </a:spcBef>
              <a:buClrTx/>
              <a:buFontTx/>
              <a:buNone/>
            </a:pPr>
            <a:r>
              <a:rPr lang="en-US" altLang="en-US" sz="3600" b="1">
                <a:latin typeface="Arial"/>
                <a:ea typeface="SimSun"/>
                <a:cs typeface="Arial"/>
              </a:rPr>
              <a:t>SIG Leadership and Participation</a:t>
            </a:r>
          </a:p>
        </p:txBody>
      </p:sp>
      <p:sp>
        <p:nvSpPr>
          <p:cNvPr id="19" name="Slide Number Placeholder 2">
            <a:extLst>
              <a:ext uri="{FF2B5EF4-FFF2-40B4-BE49-F238E27FC236}">
                <a16:creationId xmlns:a16="http://schemas.microsoft.com/office/drawing/2014/main" id="{77469E61-C48F-4DD3-8D84-E218EEC87138}"/>
              </a:ext>
            </a:extLst>
          </p:cNvPr>
          <p:cNvSpPr>
            <a:spLocks noGrp="1"/>
          </p:cNvSpPr>
          <p:nvPr>
            <p:ph type="sldNum" sz="quarter" idx="12"/>
          </p:nvPr>
        </p:nvSpPr>
        <p:spPr/>
        <p:txBody>
          <a:bodyPr/>
          <a:lstStyle/>
          <a:p>
            <a:fld id="{9A920DAB-9302-4E3F-B383-4C952A8CC1CA}" type="slidenum">
              <a:rPr lang="en-US" smtClean="0"/>
              <a:t>22</a:t>
            </a:fld>
            <a:endParaRPr lang="en-US"/>
          </a:p>
        </p:txBody>
      </p:sp>
      <p:pic>
        <p:nvPicPr>
          <p:cNvPr id="2" name="Picture 2">
            <a:extLst>
              <a:ext uri="{FF2B5EF4-FFF2-40B4-BE49-F238E27FC236}">
                <a16:creationId xmlns:a16="http://schemas.microsoft.com/office/drawing/2014/main" id="{F715145C-490E-4F92-A28C-5765838DB65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E8CD4ED6-98E2-49B5-A061-96C222A54261}"/>
              </a:ext>
            </a:extLst>
          </p:cNvPr>
          <p:cNvSpPr txBox="1">
            <a:spLocks/>
          </p:cNvSpPr>
          <p:nvPr/>
        </p:nvSpPr>
        <p:spPr>
          <a:xfrm>
            <a:off x="343858" y="3320112"/>
            <a:ext cx="5394960" cy="362984"/>
          </a:xfrm>
          <a:prstGeom prst="round2SameRect">
            <a:avLst>
              <a:gd name="adj1" fmla="val 50000"/>
              <a:gd name="adj2" fmla="val 0"/>
            </a:avLst>
          </a:prstGeom>
          <a:solidFill>
            <a:srgbClr val="3D7EDB"/>
          </a:solidFill>
          <a:ln>
            <a:solidFill>
              <a:srgbClr val="002664"/>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latin typeface="Arial" panose="020B0604020202020204" pitchFamily="34" charset="0"/>
                <a:cs typeface="Arial" panose="020B0604020202020204" pitchFamily="34" charset="0"/>
              </a:rPr>
              <a:t>ALTIF Project</a:t>
            </a:r>
          </a:p>
        </p:txBody>
      </p:sp>
      <p:sp>
        <p:nvSpPr>
          <p:cNvPr id="10" name="Content Placeholder 5">
            <a:extLst>
              <a:ext uri="{FF2B5EF4-FFF2-40B4-BE49-F238E27FC236}">
                <a16:creationId xmlns:a16="http://schemas.microsoft.com/office/drawing/2014/main" id="{0399547F-9C81-4E2D-ABAF-BF85F2B2BA0C}"/>
              </a:ext>
            </a:extLst>
          </p:cNvPr>
          <p:cNvSpPr txBox="1">
            <a:spLocks/>
          </p:cNvSpPr>
          <p:nvPr/>
        </p:nvSpPr>
        <p:spPr>
          <a:xfrm>
            <a:off x="343858" y="3692825"/>
            <a:ext cx="5394960" cy="2499632"/>
          </a:xfrm>
          <a:prstGeom prst="rect">
            <a:avLst/>
          </a:prstGeom>
          <a:ln>
            <a:solidFill>
              <a:srgbClr val="00266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b="1">
                <a:solidFill>
                  <a:srgbClr val="002664"/>
                </a:solidFill>
                <a:latin typeface="Arial" panose="020B0604020202020204" pitchFamily="34" charset="0"/>
                <a:cs typeface="Arial" panose="020B0604020202020204" pitchFamily="34" charset="0"/>
              </a:rPr>
              <a:t>Tourism Investment Task Force*</a:t>
            </a:r>
          </a:p>
          <a:p>
            <a:pPr marL="457200" lvl="1" indent="0">
              <a:buNone/>
            </a:pPr>
            <a:r>
              <a:rPr lang="en-US" sz="2000" i="1">
                <a:solidFill>
                  <a:srgbClr val="002664"/>
                </a:solidFill>
                <a:latin typeface="Arial" panose="020B0604020202020204" pitchFamily="34" charset="0"/>
                <a:cs typeface="Arial" panose="020B0604020202020204" pitchFamily="34" charset="0"/>
              </a:rPr>
              <a:t>Frequency</a:t>
            </a:r>
            <a:r>
              <a:rPr lang="en-US" sz="2000">
                <a:solidFill>
                  <a:srgbClr val="002664"/>
                </a:solidFill>
                <a:latin typeface="Arial" panose="020B0604020202020204" pitchFamily="34" charset="0"/>
                <a:cs typeface="Arial" panose="020B0604020202020204" pitchFamily="34" charset="0"/>
              </a:rPr>
              <a:t>: Quarterly</a:t>
            </a:r>
          </a:p>
          <a:p>
            <a:pPr lvl="0"/>
            <a:r>
              <a:rPr lang="en-US" sz="2000" b="1">
                <a:solidFill>
                  <a:srgbClr val="002664"/>
                </a:solidFill>
                <a:latin typeface="Arial" panose="020B0604020202020204" pitchFamily="34" charset="0"/>
                <a:cs typeface="Arial" panose="020B0604020202020204" pitchFamily="34" charset="0"/>
              </a:rPr>
              <a:t>Working Groups (Land and Investment)</a:t>
            </a:r>
          </a:p>
          <a:p>
            <a:pPr marL="457200" lvl="1" indent="0">
              <a:buNone/>
            </a:pPr>
            <a:r>
              <a:rPr lang="en-US" sz="2000" i="1">
                <a:solidFill>
                  <a:srgbClr val="002664"/>
                </a:solidFill>
                <a:latin typeface="Arial" panose="020B0604020202020204" pitchFamily="34" charset="0"/>
                <a:cs typeface="Arial" panose="020B0604020202020204" pitchFamily="34" charset="0"/>
              </a:rPr>
              <a:t>Frequency</a:t>
            </a:r>
            <a:r>
              <a:rPr lang="en-US" sz="2000">
                <a:solidFill>
                  <a:srgbClr val="002664"/>
                </a:solidFill>
                <a:latin typeface="Arial" panose="020B0604020202020204" pitchFamily="34" charset="0"/>
                <a:cs typeface="Arial" panose="020B0604020202020204" pitchFamily="34" charset="0"/>
              </a:rPr>
              <a:t>: Weekly or every other week</a:t>
            </a:r>
          </a:p>
        </p:txBody>
      </p:sp>
      <p:sp>
        <p:nvSpPr>
          <p:cNvPr id="11" name="Text Placeholder 4">
            <a:extLst>
              <a:ext uri="{FF2B5EF4-FFF2-40B4-BE49-F238E27FC236}">
                <a16:creationId xmlns:a16="http://schemas.microsoft.com/office/drawing/2014/main" id="{A746AFEC-EBDA-432C-8B55-CA91489BAA1F}"/>
              </a:ext>
            </a:extLst>
          </p:cNvPr>
          <p:cNvSpPr txBox="1">
            <a:spLocks/>
          </p:cNvSpPr>
          <p:nvPr/>
        </p:nvSpPr>
        <p:spPr>
          <a:xfrm>
            <a:off x="6405154" y="3320112"/>
            <a:ext cx="5394960" cy="362984"/>
          </a:xfrm>
          <a:prstGeom prst="round2SameRect">
            <a:avLst>
              <a:gd name="adj1" fmla="val 50000"/>
              <a:gd name="adj2" fmla="val 0"/>
            </a:avLst>
          </a:prstGeom>
          <a:solidFill>
            <a:srgbClr val="3D7EDB"/>
          </a:solidFill>
          <a:ln>
            <a:solidFill>
              <a:srgbClr val="002664"/>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latin typeface="Arial" panose="020B0604020202020204" pitchFamily="34" charset="0"/>
                <a:cs typeface="Arial" panose="020B0604020202020204" pitchFamily="34" charset="0"/>
              </a:rPr>
              <a:t>FoVEP Project</a:t>
            </a:r>
          </a:p>
        </p:txBody>
      </p:sp>
      <p:sp>
        <p:nvSpPr>
          <p:cNvPr id="12" name="Content Placeholder 5">
            <a:extLst>
              <a:ext uri="{FF2B5EF4-FFF2-40B4-BE49-F238E27FC236}">
                <a16:creationId xmlns:a16="http://schemas.microsoft.com/office/drawing/2014/main" id="{DDFDD736-4DDD-4719-8A8C-0C4638654A09}"/>
              </a:ext>
            </a:extLst>
          </p:cNvPr>
          <p:cNvSpPr txBox="1">
            <a:spLocks/>
          </p:cNvSpPr>
          <p:nvPr/>
        </p:nvSpPr>
        <p:spPr>
          <a:xfrm>
            <a:off x="6405154" y="3692825"/>
            <a:ext cx="5394960" cy="2499632"/>
          </a:xfrm>
          <a:prstGeom prst="rect">
            <a:avLst/>
          </a:prstGeom>
          <a:ln>
            <a:solidFill>
              <a:srgbClr val="00266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000" b="1">
                <a:solidFill>
                  <a:srgbClr val="002664"/>
                </a:solidFill>
                <a:latin typeface="Arial" panose="020B0604020202020204" pitchFamily="34" charset="0"/>
                <a:cs typeface="Arial" panose="020B0604020202020204" pitchFamily="34" charset="0"/>
              </a:rPr>
              <a:t>FoVEP Task Force*</a:t>
            </a:r>
          </a:p>
          <a:p>
            <a:pPr marL="457200" lvl="1" indent="0">
              <a:buNone/>
            </a:pPr>
            <a:r>
              <a:rPr lang="en-US" sz="2000" i="1">
                <a:solidFill>
                  <a:srgbClr val="002664"/>
                </a:solidFill>
                <a:latin typeface="Arial" panose="020B0604020202020204" pitchFamily="34" charset="0"/>
                <a:cs typeface="Arial" panose="020B0604020202020204" pitchFamily="34" charset="0"/>
              </a:rPr>
              <a:t>Frequency</a:t>
            </a:r>
            <a:r>
              <a:rPr lang="en-US" sz="2000">
                <a:solidFill>
                  <a:srgbClr val="002664"/>
                </a:solidFill>
                <a:latin typeface="Arial" panose="020B0604020202020204" pitchFamily="34" charset="0"/>
                <a:cs typeface="Arial" panose="020B0604020202020204" pitchFamily="34" charset="0"/>
              </a:rPr>
              <a:t>: Quarterly</a:t>
            </a:r>
          </a:p>
          <a:p>
            <a:pPr lvl="0"/>
            <a:r>
              <a:rPr lang="en-US" sz="2000" b="1">
                <a:solidFill>
                  <a:srgbClr val="002664"/>
                </a:solidFill>
                <a:latin typeface="Arial" panose="020B0604020202020204" pitchFamily="34" charset="0"/>
                <a:cs typeface="Arial" panose="020B0604020202020204" pitchFamily="34" charset="0"/>
              </a:rPr>
              <a:t>Forest Governance Accountability Reform Team</a:t>
            </a:r>
          </a:p>
          <a:p>
            <a:pPr marL="457200" lvl="1" indent="0">
              <a:buNone/>
            </a:pPr>
            <a:r>
              <a:rPr lang="en-US" sz="2000" i="1">
                <a:solidFill>
                  <a:srgbClr val="002664"/>
                </a:solidFill>
                <a:latin typeface="Arial" panose="020B0604020202020204" pitchFamily="34" charset="0"/>
                <a:cs typeface="Arial" panose="020B0604020202020204" pitchFamily="34" charset="0"/>
              </a:rPr>
              <a:t>Frequency</a:t>
            </a:r>
            <a:r>
              <a:rPr lang="en-US" sz="2000">
                <a:solidFill>
                  <a:srgbClr val="002664"/>
                </a:solidFill>
                <a:latin typeface="Arial" panose="020B0604020202020204" pitchFamily="34" charset="0"/>
                <a:cs typeface="Arial" panose="020B0604020202020204" pitchFamily="34" charset="0"/>
              </a:rPr>
              <a:t>: Monthly</a:t>
            </a:r>
          </a:p>
          <a:p>
            <a:pPr lvl="0"/>
            <a:r>
              <a:rPr lang="en-US" sz="2000" b="1">
                <a:solidFill>
                  <a:srgbClr val="002664"/>
                </a:solidFill>
                <a:latin typeface="Arial" panose="020B0604020202020204" pitchFamily="34" charset="0"/>
                <a:cs typeface="Arial" panose="020B0604020202020204" pitchFamily="34" charset="0"/>
              </a:rPr>
              <a:t>Forest Management Reform Team</a:t>
            </a:r>
          </a:p>
          <a:p>
            <a:pPr marL="457200" lvl="1" indent="0">
              <a:buNone/>
            </a:pPr>
            <a:r>
              <a:rPr lang="en-US" sz="2000" i="1">
                <a:solidFill>
                  <a:srgbClr val="002664"/>
                </a:solidFill>
                <a:latin typeface="Arial" panose="020B0604020202020204" pitchFamily="34" charset="0"/>
                <a:cs typeface="Arial" panose="020B0604020202020204" pitchFamily="34" charset="0"/>
              </a:rPr>
              <a:t>Frequency</a:t>
            </a:r>
            <a:r>
              <a:rPr lang="en-US" sz="2000">
                <a:solidFill>
                  <a:srgbClr val="002664"/>
                </a:solidFill>
                <a:latin typeface="Arial" panose="020B0604020202020204" pitchFamily="34" charset="0"/>
                <a:cs typeface="Arial" panose="020B0604020202020204" pitchFamily="34" charset="0"/>
              </a:rPr>
              <a:t>: Twice per month</a:t>
            </a:r>
          </a:p>
        </p:txBody>
      </p:sp>
      <p:sp>
        <p:nvSpPr>
          <p:cNvPr id="14" name="Text Placeholder 4">
            <a:extLst>
              <a:ext uri="{FF2B5EF4-FFF2-40B4-BE49-F238E27FC236}">
                <a16:creationId xmlns:a16="http://schemas.microsoft.com/office/drawing/2014/main" id="{C373AD2F-FFB6-47AF-9B8A-535D900448B5}"/>
              </a:ext>
            </a:extLst>
          </p:cNvPr>
          <p:cNvSpPr txBox="1">
            <a:spLocks/>
          </p:cNvSpPr>
          <p:nvPr/>
        </p:nvSpPr>
        <p:spPr>
          <a:xfrm>
            <a:off x="338550" y="1243011"/>
            <a:ext cx="11432241" cy="362984"/>
          </a:xfrm>
          <a:prstGeom prst="round2SameRect">
            <a:avLst>
              <a:gd name="adj1" fmla="val 50000"/>
              <a:gd name="adj2" fmla="val 0"/>
            </a:avLst>
          </a:prstGeom>
          <a:solidFill>
            <a:srgbClr val="BC133E"/>
          </a:solidFill>
          <a:ln>
            <a:solidFill>
              <a:srgbClr val="002664"/>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chemeClr val="bg1"/>
                </a:solidFill>
                <a:latin typeface="Arial" panose="020B0604020202020204" pitchFamily="34" charset="0"/>
                <a:cs typeface="Arial" panose="020B0604020202020204" pitchFamily="34" charset="0"/>
              </a:rPr>
              <a:t>Overall</a:t>
            </a:r>
            <a:r>
              <a:rPr lang="en-US" sz="2400">
                <a:solidFill>
                  <a:schemeClr val="bg1"/>
                </a:solidFill>
                <a:latin typeface="Arial" panose="020B0604020202020204" pitchFamily="34" charset="0"/>
                <a:cs typeface="Arial" panose="020B0604020202020204" pitchFamily="34" charset="0"/>
              </a:rPr>
              <a:t> </a:t>
            </a:r>
            <a:r>
              <a:rPr lang="en-US" sz="2400" b="1">
                <a:solidFill>
                  <a:schemeClr val="bg1"/>
                </a:solidFill>
                <a:latin typeface="Arial" panose="020B0604020202020204" pitchFamily="34" charset="0"/>
                <a:cs typeface="Arial" panose="020B0604020202020204" pitchFamily="34" charset="0"/>
              </a:rPr>
              <a:t>Program</a:t>
            </a:r>
          </a:p>
        </p:txBody>
      </p:sp>
      <p:sp>
        <p:nvSpPr>
          <p:cNvPr id="15" name="Content Placeholder 5">
            <a:extLst>
              <a:ext uri="{FF2B5EF4-FFF2-40B4-BE49-F238E27FC236}">
                <a16:creationId xmlns:a16="http://schemas.microsoft.com/office/drawing/2014/main" id="{6B2A0F0A-AD50-4997-88F8-C8B4A20918AA}"/>
              </a:ext>
            </a:extLst>
          </p:cNvPr>
          <p:cNvSpPr txBox="1">
            <a:spLocks/>
          </p:cNvSpPr>
          <p:nvPr/>
        </p:nvSpPr>
        <p:spPr>
          <a:xfrm>
            <a:off x="338550" y="1603367"/>
            <a:ext cx="11432241" cy="1559844"/>
          </a:xfrm>
          <a:prstGeom prst="rect">
            <a:avLst/>
          </a:prstGeom>
          <a:ln>
            <a:solidFill>
              <a:srgbClr val="002664"/>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endParaRPr lang="en-US" sz="2000">
              <a:solidFill>
                <a:srgbClr val="002664"/>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BB96082-BA49-4B13-8317-B440B4ECE004}"/>
              </a:ext>
            </a:extLst>
          </p:cNvPr>
          <p:cNvSpPr txBox="1"/>
          <p:nvPr/>
        </p:nvSpPr>
        <p:spPr>
          <a:xfrm>
            <a:off x="2336477" y="6376865"/>
            <a:ext cx="7519046" cy="400110"/>
          </a:xfrm>
          <a:prstGeom prst="rect">
            <a:avLst/>
          </a:prstGeom>
          <a:noFill/>
        </p:spPr>
        <p:txBody>
          <a:bodyPr wrap="none" rtlCol="0">
            <a:spAutoFit/>
          </a:bodyPr>
          <a:lstStyle/>
          <a:p>
            <a:r>
              <a:rPr lang="en-US" sz="2000" i="1">
                <a:latin typeface="Arial" panose="020B0604020202020204" pitchFamily="34" charset="0"/>
                <a:cs typeface="Arial" panose="020B0604020202020204" pitchFamily="34" charset="0"/>
              </a:rPr>
              <a:t>* These two Task Forces will sit underneath the Advisory Council</a:t>
            </a:r>
          </a:p>
        </p:txBody>
      </p:sp>
      <p:sp>
        <p:nvSpPr>
          <p:cNvPr id="16" name="TextBox 15">
            <a:extLst>
              <a:ext uri="{FF2B5EF4-FFF2-40B4-BE49-F238E27FC236}">
                <a16:creationId xmlns:a16="http://schemas.microsoft.com/office/drawing/2014/main" id="{58EE1B4C-81B6-45FD-B78D-BA8F9E4CB2EB}"/>
              </a:ext>
            </a:extLst>
          </p:cNvPr>
          <p:cNvSpPr txBox="1"/>
          <p:nvPr/>
        </p:nvSpPr>
        <p:spPr>
          <a:xfrm>
            <a:off x="6096000" y="1879074"/>
            <a:ext cx="5674791" cy="1015663"/>
          </a:xfrm>
          <a:prstGeom prst="rect">
            <a:avLst/>
          </a:prstGeom>
          <a:noFill/>
        </p:spPr>
        <p:txBody>
          <a:bodyPr wrap="square">
            <a:spAutoFit/>
          </a:bodyPr>
          <a:lstStyle/>
          <a:p>
            <a:pPr marL="285750" lvl="0" indent="-285750">
              <a:buFont typeface="Arial" panose="020B0604020202020204" pitchFamily="34" charset="0"/>
              <a:buChar char="•"/>
            </a:pPr>
            <a:r>
              <a:rPr lang="en-US" sz="2000" b="1">
                <a:solidFill>
                  <a:srgbClr val="002664"/>
                </a:solidFill>
                <a:latin typeface="Arial" panose="020B0604020202020204" pitchFamily="34" charset="0"/>
                <a:cs typeface="Arial" panose="020B0604020202020204" pitchFamily="34" charset="0"/>
              </a:rPr>
              <a:t>Solomon Futures Circle</a:t>
            </a:r>
          </a:p>
          <a:p>
            <a:pPr lvl="1"/>
            <a:r>
              <a:rPr lang="en-US" sz="2000" i="1">
                <a:solidFill>
                  <a:srgbClr val="002664"/>
                </a:solidFill>
                <a:latin typeface="Arial" panose="020B0604020202020204" pitchFamily="34" charset="0"/>
                <a:cs typeface="Arial" panose="020B0604020202020204" pitchFamily="34" charset="0"/>
              </a:rPr>
              <a:t>Frequency</a:t>
            </a:r>
            <a:r>
              <a:rPr lang="en-US" sz="2000">
                <a:solidFill>
                  <a:srgbClr val="002664"/>
                </a:solidFill>
                <a:latin typeface="Arial" panose="020B0604020202020204" pitchFamily="34" charset="0"/>
                <a:cs typeface="Arial" panose="020B0604020202020204" pitchFamily="34" charset="0"/>
              </a:rPr>
              <a:t>: Twice per year and ad-hoc, as needed</a:t>
            </a:r>
          </a:p>
        </p:txBody>
      </p:sp>
      <p:sp>
        <p:nvSpPr>
          <p:cNvPr id="17" name="TextBox 16">
            <a:extLst>
              <a:ext uri="{FF2B5EF4-FFF2-40B4-BE49-F238E27FC236}">
                <a16:creationId xmlns:a16="http://schemas.microsoft.com/office/drawing/2014/main" id="{D1681141-3A39-417F-8030-B0C2EEF5B0CF}"/>
              </a:ext>
            </a:extLst>
          </p:cNvPr>
          <p:cNvSpPr txBox="1"/>
          <p:nvPr/>
        </p:nvSpPr>
        <p:spPr>
          <a:xfrm>
            <a:off x="421209" y="2030660"/>
            <a:ext cx="5674791" cy="707886"/>
          </a:xfrm>
          <a:prstGeom prst="rect">
            <a:avLst/>
          </a:prstGeom>
          <a:noFill/>
        </p:spPr>
        <p:txBody>
          <a:bodyPr wrap="square">
            <a:spAutoFit/>
          </a:bodyPr>
          <a:lstStyle/>
          <a:p>
            <a:pPr marL="285750" lvl="0" indent="-285750">
              <a:buFont typeface="Arial" panose="020B0604020202020204" pitchFamily="34" charset="0"/>
              <a:buChar char="•"/>
            </a:pPr>
            <a:r>
              <a:rPr lang="en-US" sz="2000" b="1">
                <a:solidFill>
                  <a:srgbClr val="002664"/>
                </a:solidFill>
                <a:latin typeface="Arial" panose="020B0604020202020204" pitchFamily="34" charset="0"/>
                <a:cs typeface="Arial" panose="020B0604020202020204" pitchFamily="34" charset="0"/>
              </a:rPr>
              <a:t>Advisory Council</a:t>
            </a:r>
          </a:p>
          <a:p>
            <a:pPr lvl="1"/>
            <a:r>
              <a:rPr lang="en-US" sz="2000" i="1">
                <a:solidFill>
                  <a:srgbClr val="002664"/>
                </a:solidFill>
                <a:latin typeface="Arial" panose="020B0604020202020204" pitchFamily="34" charset="0"/>
                <a:cs typeface="Arial" panose="020B0604020202020204" pitchFamily="34" charset="0"/>
              </a:rPr>
              <a:t>Frequency</a:t>
            </a:r>
            <a:r>
              <a:rPr lang="en-US" sz="2000">
                <a:solidFill>
                  <a:srgbClr val="002664"/>
                </a:solidFill>
                <a:latin typeface="Arial" panose="020B0604020202020204" pitchFamily="34" charset="0"/>
                <a:cs typeface="Arial" panose="020B0604020202020204" pitchFamily="34" charset="0"/>
              </a:rPr>
              <a:t>: Annual and ad-hoc, as needed</a:t>
            </a:r>
          </a:p>
        </p:txBody>
      </p:sp>
    </p:spTree>
    <p:extLst>
      <p:ext uri="{BB962C8B-B14F-4D97-AF65-F5344CB8AC3E}">
        <p14:creationId xmlns:p14="http://schemas.microsoft.com/office/powerpoint/2010/main" val="313771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838200" y="1785807"/>
            <a:ext cx="10515600" cy="42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indent="0">
              <a:buClr>
                <a:srgbClr val="002664"/>
              </a:buClr>
            </a:pPr>
            <a:r>
              <a:rPr lang="en-US" sz="2400" b="1" dirty="0">
                <a:latin typeface="Arial" panose="020B0604020202020204" pitchFamily="34" charset="0"/>
                <a:ea typeface="SimSun"/>
                <a:cs typeface="Arial" panose="020B0604020202020204" pitchFamily="34" charset="0"/>
              </a:rPr>
              <a:t>Partner’s relationship to MCC and other implementation partners:</a:t>
            </a:r>
          </a:p>
          <a:p>
            <a:pPr indent="0">
              <a:buClr>
                <a:srgbClr val="002664"/>
              </a:buClr>
            </a:pPr>
            <a:r>
              <a:rPr lang="en-US" sz="2400" dirty="0">
                <a:latin typeface="Arial" panose="020B0604020202020204" pitchFamily="34" charset="0"/>
                <a:ea typeface="SimSun"/>
                <a:cs typeface="Arial" panose="020B0604020202020204" pitchFamily="34" charset="0"/>
              </a:rPr>
              <a:t>MCC’s Resident Threshold Director, who will be based out of Honiara, will play a central role in managing the CCPS Contractor.  </a:t>
            </a:r>
          </a:p>
          <a:p>
            <a:pPr indent="0">
              <a:buClr>
                <a:srgbClr val="002664"/>
              </a:buClr>
            </a:pPr>
            <a:endParaRPr lang="en-US" sz="2400" dirty="0">
              <a:latin typeface="Arial" panose="020B0604020202020204" pitchFamily="34" charset="0"/>
              <a:ea typeface="SimSun"/>
              <a:cs typeface="Arial" panose="020B0604020202020204" pitchFamily="34" charset="0"/>
            </a:endParaRPr>
          </a:p>
          <a:p>
            <a:pPr indent="0">
              <a:buClr>
                <a:srgbClr val="002664"/>
              </a:buClr>
            </a:pPr>
            <a:r>
              <a:rPr lang="en-US" sz="2400" b="1" dirty="0">
                <a:latin typeface="Arial" panose="020B0604020202020204" pitchFamily="34" charset="0"/>
                <a:ea typeface="SimSun"/>
                <a:cs typeface="Arial" panose="020B0604020202020204" pitchFamily="34" charset="0"/>
              </a:rPr>
              <a:t>Encourage partnering among firms and NGOs:</a:t>
            </a:r>
          </a:p>
          <a:p>
            <a:pPr indent="0">
              <a:buClr>
                <a:srgbClr val="002664"/>
              </a:buClr>
            </a:pPr>
            <a:r>
              <a:rPr lang="en-US" sz="2400" dirty="0">
                <a:effectLst/>
                <a:latin typeface="Arial" panose="020B0604020202020204" pitchFamily="34" charset="0"/>
                <a:ea typeface="Times New Roman" panose="02020603050405020304" pitchFamily="18" charset="0"/>
                <a:cs typeface="Arial" panose="020B0604020202020204" pitchFamily="34" charset="0"/>
              </a:rPr>
              <a:t>Each programmatic activity requires a distinct skillset and organizational capacity. Organizations which lack strong proficiency in each of the four programmatic activities </a:t>
            </a:r>
            <a:r>
              <a:rPr lang="en-US" sz="2400" i="1" u="sng" dirty="0">
                <a:effectLst/>
                <a:latin typeface="Arial" panose="020B0604020202020204" pitchFamily="34" charset="0"/>
                <a:ea typeface="Times New Roman" panose="02020603050405020304" pitchFamily="18" charset="0"/>
                <a:cs typeface="Arial" panose="020B0604020202020204" pitchFamily="34" charset="0"/>
              </a:rPr>
              <a:t>are encouraged to consider subcontracting and teaming arrangements </a:t>
            </a:r>
            <a:r>
              <a:rPr lang="en-US" sz="2400" dirty="0">
                <a:effectLst/>
                <a:latin typeface="Arial" panose="020B0604020202020204" pitchFamily="34" charset="0"/>
                <a:ea typeface="Times New Roman" panose="02020603050405020304" pitchFamily="18" charset="0"/>
                <a:cs typeface="Arial" panose="020B0604020202020204" pitchFamily="34" charset="0"/>
              </a:rPr>
              <a:t>to fulfill all requirements. </a:t>
            </a:r>
          </a:p>
          <a:p>
            <a:pPr indent="0">
              <a:buClr>
                <a:srgbClr val="002664"/>
              </a:buClr>
            </a:pPr>
            <a:endParaRPr lang="en-US" sz="2400" dirty="0">
              <a:latin typeface="Arial"/>
              <a:ea typeface="SimSun"/>
              <a:cs typeface="Times New Roman"/>
            </a:endParaRPr>
          </a:p>
        </p:txBody>
      </p:sp>
      <p:sp>
        <p:nvSpPr>
          <p:cNvPr id="3" name="Slide Number Placeholder 2"/>
          <p:cNvSpPr>
            <a:spLocks noGrp="1"/>
          </p:cNvSpPr>
          <p:nvPr>
            <p:ph type="sldNum" sz="quarter" idx="12"/>
          </p:nvPr>
        </p:nvSpPr>
        <p:spPr/>
        <p:txBody>
          <a:bodyPr/>
          <a:lstStyle/>
          <a:p>
            <a:fld id="{9A920DAB-9302-4E3F-B383-4C952A8CC1CA}" type="slidenum">
              <a:rPr lang="en-US" smtClean="0"/>
              <a:t>23</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CCPS Summary</a:t>
            </a:r>
            <a:endParaRPr lang="en-US"/>
          </a:p>
        </p:txBody>
      </p:sp>
    </p:spTree>
    <p:extLst>
      <p:ext uri="{BB962C8B-B14F-4D97-AF65-F5344CB8AC3E}">
        <p14:creationId xmlns:p14="http://schemas.microsoft.com/office/powerpoint/2010/main" val="1346626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24</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1863271" y="3095625"/>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Questions</a:t>
            </a:r>
            <a:endParaRPr lang="en-US"/>
          </a:p>
        </p:txBody>
      </p:sp>
    </p:spTree>
    <p:extLst>
      <p:ext uri="{BB962C8B-B14F-4D97-AF65-F5344CB8AC3E}">
        <p14:creationId xmlns:p14="http://schemas.microsoft.com/office/powerpoint/2010/main" val="370103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77469E61-C48F-4DD3-8D84-E218EEC87138}"/>
              </a:ext>
            </a:extLst>
          </p:cNvPr>
          <p:cNvSpPr>
            <a:spLocks noGrp="1"/>
          </p:cNvSpPr>
          <p:nvPr>
            <p:ph type="sldNum" sz="quarter" idx="12"/>
          </p:nvPr>
        </p:nvSpPr>
        <p:spPr>
          <a:xfrm>
            <a:off x="8610600" y="6356350"/>
            <a:ext cx="2743200" cy="365125"/>
          </a:xfrm>
        </p:spPr>
        <p:txBody>
          <a:bodyPr/>
          <a:lstStyle/>
          <a:p>
            <a:fld id="{9A920DAB-9302-4E3F-B383-4C952A8CC1CA}" type="slidenum">
              <a:rPr lang="en-US" smtClean="0"/>
              <a:t>25</a:t>
            </a:fld>
            <a:endParaRPr lang="en-US"/>
          </a:p>
        </p:txBody>
      </p:sp>
      <p:pic>
        <p:nvPicPr>
          <p:cNvPr id="10" name="Picture 3">
            <a:extLst>
              <a:ext uri="{FF2B5EF4-FFF2-40B4-BE49-F238E27FC236}">
                <a16:creationId xmlns:a16="http://schemas.microsoft.com/office/drawing/2014/main" id="{36836A8F-FE1A-4031-BB75-D777E21E0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EEB265FE-136F-4B9E-AA3B-1E5B45EDB9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
            <a:extLst>
              <a:ext uri="{FF2B5EF4-FFF2-40B4-BE49-F238E27FC236}">
                <a16:creationId xmlns:a16="http://schemas.microsoft.com/office/drawing/2014/main" id="{DA413145-77FF-4410-9816-A2DBC9A7E86A}"/>
              </a:ext>
            </a:extLst>
          </p:cNvPr>
          <p:cNvSpPr txBox="1">
            <a:spLocks noChangeArrowheads="1"/>
          </p:cNvSpPr>
          <p:nvPr/>
        </p:nvSpPr>
        <p:spPr bwMode="auto">
          <a:xfrm>
            <a:off x="1863271" y="2803102"/>
            <a:ext cx="8465458" cy="12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eaLnBrk="1" hangingPunct="1">
              <a:spcBef>
                <a:spcPct val="0"/>
              </a:spcBef>
              <a:buClrTx/>
              <a:buFontTx/>
              <a:buNone/>
            </a:pPr>
            <a:r>
              <a:rPr lang="en-US" altLang="en-US" sz="3600" b="1"/>
              <a:t>Community Engagement </a:t>
            </a:r>
          </a:p>
          <a:p>
            <a:pPr algn="ctr" eaLnBrk="1" hangingPunct="1">
              <a:spcBef>
                <a:spcPct val="0"/>
              </a:spcBef>
              <a:buClrTx/>
              <a:buFontTx/>
              <a:buNone/>
            </a:pPr>
            <a:r>
              <a:rPr lang="en-US" altLang="en-US" sz="3600" b="1"/>
              <a:t>Procurement</a:t>
            </a:r>
          </a:p>
        </p:txBody>
      </p:sp>
    </p:spTree>
    <p:extLst>
      <p:ext uri="{BB962C8B-B14F-4D97-AF65-F5344CB8AC3E}">
        <p14:creationId xmlns:p14="http://schemas.microsoft.com/office/powerpoint/2010/main" val="149691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428625" y="1511696"/>
            <a:ext cx="11460646"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indent="0">
              <a:spcBef>
                <a:spcPts val="0"/>
              </a:spcBef>
              <a:buClr>
                <a:srgbClr val="002664"/>
              </a:buClr>
            </a:pPr>
            <a:r>
              <a:rPr lang="en-US" sz="2400" b="1">
                <a:latin typeface="Arial"/>
                <a:ea typeface="SimSun"/>
                <a:cs typeface="Times New Roman"/>
              </a:rPr>
              <a:t>Objective of work</a:t>
            </a:r>
          </a:p>
          <a:p>
            <a:pPr marL="342900" indent="-342900">
              <a:spcBef>
                <a:spcPts val="0"/>
              </a:spcBef>
              <a:buFont typeface="Arial" charset="0"/>
              <a:buChar char="•"/>
            </a:pPr>
            <a:r>
              <a:rPr lang="en-US">
                <a:latin typeface="Arial"/>
                <a:ea typeface="SimSun"/>
                <a:cs typeface="Times New Roman"/>
              </a:rPr>
              <a:t>Support establishment and maintenance of social license between </a:t>
            </a:r>
          </a:p>
          <a:p>
            <a:pPr marL="342900" indent="-342900">
              <a:spcBef>
                <a:spcPts val="0"/>
              </a:spcBef>
            </a:pPr>
            <a:r>
              <a:rPr lang="en-US">
                <a:latin typeface="Arial"/>
                <a:ea typeface="SimSun"/>
                <a:cs typeface="Times New Roman"/>
              </a:rPr>
              <a:t>     investors and communities</a:t>
            </a:r>
            <a:endParaRPr lang="en-US" sz="2400">
              <a:cs typeface="Arial" charset="0"/>
            </a:endParaRPr>
          </a:p>
          <a:p>
            <a:pPr marL="342900" indent="-342900">
              <a:spcBef>
                <a:spcPts val="0"/>
              </a:spcBef>
              <a:buFont typeface="Arial" charset="0"/>
              <a:buChar char="•"/>
            </a:pPr>
            <a:r>
              <a:rPr lang="en-US">
                <a:latin typeface="Arial"/>
                <a:ea typeface="SimSun"/>
                <a:cs typeface="Times New Roman"/>
              </a:rPr>
              <a:t>Build capacity of SIG to work with communities on social license in </a:t>
            </a:r>
          </a:p>
          <a:p>
            <a:pPr indent="0">
              <a:spcBef>
                <a:spcPts val="0"/>
              </a:spcBef>
            </a:pPr>
            <a:r>
              <a:rPr lang="en-US">
                <a:latin typeface="Arial"/>
                <a:ea typeface="SimSun"/>
                <a:cs typeface="Times New Roman"/>
              </a:rPr>
              <a:t>     inclusive manner</a:t>
            </a:r>
            <a:endParaRPr lang="en-US" sz="2400">
              <a:cs typeface="Arial" charset="0"/>
            </a:endParaRPr>
          </a:p>
          <a:p>
            <a:pPr marL="342900" indent="-342900">
              <a:spcBef>
                <a:spcPts val="0"/>
              </a:spcBef>
              <a:buFont typeface="Arial" charset="0"/>
              <a:buChar char="•"/>
            </a:pPr>
            <a:r>
              <a:rPr lang="en-US">
                <a:latin typeface="Arial"/>
                <a:ea typeface="SimSun"/>
                <a:cs typeface="Times New Roman"/>
              </a:rPr>
              <a:t>Identify best practices and lesson learned</a:t>
            </a:r>
          </a:p>
          <a:p>
            <a:pPr marL="342900" indent="-342900">
              <a:spcBef>
                <a:spcPts val="0"/>
              </a:spcBef>
              <a:buFont typeface="Arial" charset="0"/>
              <a:buChar char="•"/>
            </a:pPr>
            <a:endParaRPr lang="en-US">
              <a:latin typeface="Arial"/>
              <a:ea typeface="SimSun"/>
              <a:cs typeface="Times New Roman"/>
            </a:endParaRPr>
          </a:p>
          <a:p>
            <a:pPr indent="0">
              <a:spcBef>
                <a:spcPts val="0"/>
              </a:spcBef>
              <a:buClr>
                <a:srgbClr val="002664"/>
              </a:buClr>
            </a:pPr>
            <a:r>
              <a:rPr lang="en-US" sz="2400" b="1">
                <a:latin typeface="Arial"/>
                <a:ea typeface="SimSun"/>
                <a:cs typeface="Times New Roman"/>
              </a:rPr>
              <a:t>Role of partner</a:t>
            </a:r>
          </a:p>
          <a:p>
            <a:pPr marL="342900" indent="-342900">
              <a:spcBef>
                <a:spcPts val="0"/>
              </a:spcBef>
              <a:buFont typeface="Arial" charset="0"/>
              <a:buChar char="•"/>
            </a:pPr>
            <a:r>
              <a:rPr lang="en-US">
                <a:latin typeface="Arial"/>
                <a:ea typeface="SimSun"/>
                <a:cs typeface="Times New Roman"/>
              </a:rPr>
              <a:t>Focus on support to/building capacity of communities around social license/inclusive governance</a:t>
            </a:r>
          </a:p>
          <a:p>
            <a:pPr marL="342900" indent="-342900">
              <a:spcBef>
                <a:spcPts val="0"/>
              </a:spcBef>
              <a:buFont typeface="Arial" charset="0"/>
              <a:buChar char="•"/>
            </a:pPr>
            <a:r>
              <a:rPr lang="en-US">
                <a:latin typeface="Arial"/>
                <a:ea typeface="SimSun"/>
                <a:cs typeface="Times New Roman"/>
              </a:rPr>
              <a:t>Facilitate inclusive decision making to promote long-lasting social license and benefit sharing</a:t>
            </a:r>
          </a:p>
          <a:p>
            <a:pPr indent="0">
              <a:spcBef>
                <a:spcPts val="0"/>
              </a:spcBef>
              <a:buClr>
                <a:srgbClr val="002664"/>
              </a:buClr>
            </a:pPr>
            <a:endParaRPr lang="en-US" sz="2400" b="1">
              <a:latin typeface="Arial"/>
              <a:ea typeface="SimSun"/>
              <a:cs typeface="Times New Roman"/>
            </a:endParaRPr>
          </a:p>
          <a:p>
            <a:pPr indent="0">
              <a:spcBef>
                <a:spcPts val="0"/>
              </a:spcBef>
              <a:buClr>
                <a:srgbClr val="002664"/>
              </a:buClr>
            </a:pPr>
            <a:r>
              <a:rPr lang="en-US" sz="2400" b="1">
                <a:latin typeface="Arial"/>
                <a:ea typeface="SimSun"/>
                <a:cs typeface="Times New Roman"/>
              </a:rPr>
              <a:t>Need for coordination with industry-facing partner</a:t>
            </a:r>
          </a:p>
          <a:p>
            <a:pPr marL="342900" indent="-342900">
              <a:spcBef>
                <a:spcPts val="0"/>
              </a:spcBef>
              <a:buFont typeface="Arial" charset="0"/>
              <a:buChar char="•"/>
            </a:pPr>
            <a:r>
              <a:rPr lang="en-US">
                <a:latin typeface="Arial"/>
                <a:ea typeface="SimSun"/>
                <a:cs typeface="Times New Roman"/>
              </a:rPr>
              <a:t>Set uniform expectations for investor and community</a:t>
            </a:r>
          </a:p>
          <a:p>
            <a:pPr marL="342900" indent="-342900">
              <a:spcBef>
                <a:spcPts val="0"/>
              </a:spcBef>
              <a:buFont typeface="Arial" charset="0"/>
              <a:buChar char="•"/>
            </a:pPr>
            <a:r>
              <a:rPr lang="en-US">
                <a:latin typeface="Arial"/>
                <a:ea typeface="SimSun"/>
                <a:cs typeface="Times New Roman"/>
              </a:rPr>
              <a:t>Coordinate timing and content of messages to investor and community</a:t>
            </a:r>
          </a:p>
          <a:p>
            <a:pPr marL="342900" indent="-342900">
              <a:spcBef>
                <a:spcPts val="0"/>
              </a:spcBef>
              <a:buFont typeface="Arial" charset="0"/>
              <a:buChar char="•"/>
            </a:pPr>
            <a:r>
              <a:rPr lang="en-US">
                <a:latin typeface="Arial"/>
                <a:ea typeface="SimSun"/>
                <a:cs typeface="Times New Roman"/>
              </a:rPr>
              <a:t>Cooperate in building SIG capacity</a:t>
            </a:r>
          </a:p>
        </p:txBody>
      </p:sp>
      <p:sp>
        <p:nvSpPr>
          <p:cNvPr id="3" name="Slide Number Placeholder 2"/>
          <p:cNvSpPr>
            <a:spLocks noGrp="1"/>
          </p:cNvSpPr>
          <p:nvPr>
            <p:ph type="sldNum" sz="quarter" idx="12"/>
          </p:nvPr>
        </p:nvSpPr>
        <p:spPr/>
        <p:txBody>
          <a:bodyPr/>
          <a:lstStyle/>
          <a:p>
            <a:fld id="{9A920DAB-9302-4E3F-B383-4C952A8CC1CA}" type="slidenum">
              <a:rPr lang="en-US" smtClean="0"/>
              <a:t>26</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08239"/>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altLang="en-US" sz="3600" b="1">
                <a:latin typeface="Arial"/>
                <a:ea typeface="SimSun"/>
                <a:cs typeface="Arial"/>
              </a:rPr>
              <a:t>Overview of Community </a:t>
            </a:r>
          </a:p>
          <a:p>
            <a:pPr algn="ctr">
              <a:spcBef>
                <a:spcPct val="0"/>
              </a:spcBef>
              <a:buClrTx/>
              <a:buFontTx/>
            </a:pPr>
            <a:r>
              <a:rPr lang="en-US" altLang="en-US" sz="3600" b="1">
                <a:latin typeface="Arial"/>
                <a:ea typeface="SimSun"/>
                <a:cs typeface="Arial"/>
              </a:rPr>
              <a:t>Engagement Sub-Activity</a:t>
            </a:r>
            <a:endParaRPr lang="en-US"/>
          </a:p>
        </p:txBody>
      </p:sp>
      <p:sp>
        <p:nvSpPr>
          <p:cNvPr id="2" name="TextBox 1">
            <a:extLst>
              <a:ext uri="{FF2B5EF4-FFF2-40B4-BE49-F238E27FC236}">
                <a16:creationId xmlns:a16="http://schemas.microsoft.com/office/drawing/2014/main" id="{8ED3CC0D-378B-4025-B1E6-D96A3FEA7160}"/>
              </a:ext>
            </a:extLst>
          </p:cNvPr>
          <p:cNvSpPr txBox="1"/>
          <p:nvPr/>
        </p:nvSpPr>
        <p:spPr>
          <a:xfrm>
            <a:off x="8765640" y="1658013"/>
            <a:ext cx="3123631" cy="2308324"/>
          </a:xfrm>
          <a:prstGeom prst="rect">
            <a:avLst/>
          </a:prstGeom>
          <a:solidFill>
            <a:srgbClr val="3D7EDB">
              <a:alpha val="49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panose="020B0604020202020204" pitchFamily="34" charset="0"/>
                <a:cs typeface="Arial" panose="020B0604020202020204" pitchFamily="34" charset="0"/>
              </a:rPr>
              <a:t>Social License</a:t>
            </a:r>
            <a:r>
              <a:rPr lang="en-US">
                <a:latin typeface="Arial" panose="020B0604020202020204" pitchFamily="34" charset="0"/>
                <a:cs typeface="Arial" panose="020B0604020202020204" pitchFamily="34" charset="0"/>
              </a:rPr>
              <a:t> is a community's acceptance of an investor using nearby land as legitimate. Often social license includes sharing of benefits from the investment with the community members.  </a:t>
            </a:r>
          </a:p>
        </p:txBody>
      </p:sp>
    </p:spTree>
    <p:extLst>
      <p:ext uri="{BB962C8B-B14F-4D97-AF65-F5344CB8AC3E}">
        <p14:creationId xmlns:p14="http://schemas.microsoft.com/office/powerpoint/2010/main" val="16539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385011" y="1748486"/>
            <a:ext cx="11415103"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indent="0">
              <a:spcBef>
                <a:spcPts val="600"/>
              </a:spcBef>
              <a:buClrTx/>
            </a:pPr>
            <a:r>
              <a:rPr lang="en-US" altLang="en-US" sz="2400" b="1">
                <a:solidFill>
                  <a:srgbClr val="BC133E"/>
                </a:solidFill>
                <a:latin typeface="Arial" panose="020B0604020202020204" pitchFamily="34" charset="0"/>
                <a:cs typeface="Arial" panose="020B0604020202020204" pitchFamily="34" charset="0"/>
              </a:rPr>
              <a:t>Annual Program Statement (APS):</a:t>
            </a:r>
            <a:r>
              <a:rPr lang="en-US" altLang="en-US" sz="2400">
                <a:solidFill>
                  <a:srgbClr val="BC133E"/>
                </a:solidFill>
                <a:latin typeface="Arial" panose="020B0604020202020204" pitchFamily="34" charset="0"/>
                <a:cs typeface="Arial" panose="020B0604020202020204" pitchFamily="34" charset="0"/>
              </a:rPr>
              <a:t> </a:t>
            </a:r>
            <a:r>
              <a:rPr lang="en-US" altLang="en-US" sz="2400">
                <a:latin typeface="Arial" panose="020B0604020202020204" pitchFamily="34" charset="0"/>
                <a:cs typeface="Arial" panose="020B0604020202020204" pitchFamily="34" charset="0"/>
              </a:rPr>
              <a:t>Mechanism for fostering innovative partnerships with organizations that share common goals with MCC.</a:t>
            </a:r>
          </a:p>
          <a:p>
            <a:pPr marL="342900" indent="-342900">
              <a:spcBef>
                <a:spcPts val="600"/>
              </a:spcBef>
              <a:buClrTx/>
              <a:buFont typeface="Wingdings" panose="05000000000000000000" pitchFamily="2" charset="2"/>
              <a:buChar char="§"/>
            </a:pPr>
            <a:r>
              <a:rPr lang="en-US" altLang="en-US" sz="2400">
                <a:latin typeface="Arial" panose="020B0604020202020204" pitchFamily="34" charset="0"/>
                <a:cs typeface="Arial" panose="020B0604020202020204" pitchFamily="34" charset="0"/>
              </a:rPr>
              <a:t>APS announces MCC’s Partnership Opportunity Statements and facilitates an open, fair, and transparent competition of funded partnership opportunities.</a:t>
            </a:r>
          </a:p>
          <a:p>
            <a:pPr marL="342900" indent="-342900">
              <a:spcBef>
                <a:spcPts val="600"/>
              </a:spcBef>
              <a:buClrTx/>
              <a:buFont typeface="Wingdings" panose="05000000000000000000" pitchFamily="2" charset="2"/>
              <a:buChar char="§"/>
            </a:pPr>
            <a:r>
              <a:rPr lang="en-US" altLang="en-US" sz="2400">
                <a:latin typeface="Arial" panose="020B0604020202020204" pitchFamily="34" charset="0"/>
                <a:cs typeface="Arial" panose="020B0604020202020204" pitchFamily="34" charset="0"/>
              </a:rPr>
              <a:t>Intent is to award one or more cooperative agreements for each of the Partnership Opportunity Statements.</a:t>
            </a:r>
          </a:p>
          <a:p>
            <a:pPr marL="342900" indent="-342900">
              <a:spcBef>
                <a:spcPts val="600"/>
              </a:spcBef>
              <a:buClrTx/>
              <a:buFont typeface="Wingdings" panose="05000000000000000000" pitchFamily="2" charset="2"/>
              <a:buChar char="§"/>
            </a:pPr>
            <a:r>
              <a:rPr lang="en-US" altLang="en-US" sz="2400">
                <a:latin typeface="Arial" panose="020B0604020202020204" pitchFamily="34" charset="0"/>
                <a:cs typeface="Arial" panose="020B0604020202020204" pitchFamily="34" charset="0"/>
              </a:rPr>
              <a:t>New APS Partnership Opportunity Statements will be published during Spring 2021 (date TBD).</a:t>
            </a:r>
          </a:p>
          <a:p>
            <a:pPr marL="342900" indent="-342900">
              <a:spcBef>
                <a:spcPts val="600"/>
              </a:spcBef>
              <a:buClrTx/>
              <a:buFont typeface="Wingdings" panose="05000000000000000000" pitchFamily="2" charset="2"/>
              <a:buChar char="§"/>
            </a:pPr>
            <a:r>
              <a:rPr lang="en-US" altLang="en-US" sz="2400">
                <a:latin typeface="Arial" panose="020B0604020202020204" pitchFamily="34" charset="0"/>
                <a:cs typeface="Arial" panose="020B0604020202020204" pitchFamily="34" charset="0"/>
              </a:rPr>
              <a:t>Published as a “Notice of Funding Opportunity” (NOFO) on </a:t>
            </a:r>
            <a:r>
              <a:rPr lang="en-US" altLang="en-US" sz="2400">
                <a:latin typeface="Arial" panose="020B0604020202020204" pitchFamily="34" charset="0"/>
                <a:cs typeface="Arial" panose="020B0604020202020204" pitchFamily="34" charset="0"/>
                <a:hlinkClick r:id="rId3"/>
              </a:rPr>
              <a:t>Grants.gov</a:t>
            </a:r>
            <a:r>
              <a:rPr lang="en-US" altLang="en-US" sz="2400">
                <a:latin typeface="Arial" panose="020B0604020202020204" pitchFamily="34" charset="0"/>
                <a:cs typeface="Arial" panose="020B0604020202020204" pitchFamily="34" charset="0"/>
              </a:rPr>
              <a:t> and promoted on </a:t>
            </a:r>
            <a:r>
              <a:rPr lang="en-US" altLang="en-US" sz="2400">
                <a:latin typeface="Arial" panose="020B0604020202020204" pitchFamily="34" charset="0"/>
                <a:cs typeface="Arial" panose="020B0604020202020204" pitchFamily="34" charset="0"/>
                <a:hlinkClick r:id="rId4"/>
              </a:rPr>
              <a:t>MCC’s APS site</a:t>
            </a:r>
            <a:r>
              <a:rPr lang="en-US" altLang="en-US" sz="2400">
                <a:latin typeface="Arial" panose="020B0604020202020204" pitchFamily="34" charset="0"/>
                <a:cs typeface="Arial" panose="020B0604020202020204" pitchFamily="34" charset="0"/>
              </a:rPr>
              <a:t>.</a:t>
            </a:r>
          </a:p>
          <a:p>
            <a:pPr marL="342900" indent="-342900">
              <a:spcBef>
                <a:spcPts val="600"/>
              </a:spcBef>
              <a:buClrTx/>
              <a:buFont typeface="Wingdings" panose="05000000000000000000" pitchFamily="2" charset="2"/>
              <a:buChar char="§"/>
            </a:pPr>
            <a:r>
              <a:rPr lang="en-US" altLang="en-US" sz="2400">
                <a:latin typeface="Arial" panose="020B0604020202020204" pitchFamily="34" charset="0"/>
                <a:cs typeface="Arial" panose="020B0604020202020204" pitchFamily="34" charset="0"/>
              </a:rPr>
              <a:t>Program sponsored by MCC’s Office of Strategic Partnerships (OSP) and managed/facilitated by the Contracts and Grants Management (CGM) Division.</a:t>
            </a:r>
          </a:p>
        </p:txBody>
      </p:sp>
      <p:sp>
        <p:nvSpPr>
          <p:cNvPr id="3" name="Slide Number Placeholder 2"/>
          <p:cNvSpPr>
            <a:spLocks noGrp="1"/>
          </p:cNvSpPr>
          <p:nvPr>
            <p:ph type="sldNum" sz="quarter" idx="12"/>
          </p:nvPr>
        </p:nvSpPr>
        <p:spPr/>
        <p:txBody>
          <a:bodyPr/>
          <a:lstStyle/>
          <a:p>
            <a:fld id="{9A920DAB-9302-4E3F-B383-4C952A8CC1CA}" type="slidenum">
              <a:rPr lang="en-US" smtClean="0"/>
              <a:t>27</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3417"/>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Award Expectations and Requirements - What is the APS?</a:t>
            </a:r>
            <a:endParaRPr lang="en-US"/>
          </a:p>
        </p:txBody>
      </p:sp>
    </p:spTree>
    <p:extLst>
      <p:ext uri="{BB962C8B-B14F-4D97-AF65-F5344CB8AC3E}">
        <p14:creationId xmlns:p14="http://schemas.microsoft.com/office/powerpoint/2010/main" val="348549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28</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3417"/>
            <a:ext cx="846545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solidFill>
                  <a:srgbClr val="002664"/>
                </a:solidFill>
                <a:latin typeface="Arial"/>
                <a:ea typeface="SimSun"/>
                <a:cs typeface="Arial"/>
              </a:rPr>
              <a:t>MCC APS Highlights</a:t>
            </a:r>
            <a:endParaRPr lang="en-US"/>
          </a:p>
        </p:txBody>
      </p:sp>
      <p:graphicFrame>
        <p:nvGraphicFramePr>
          <p:cNvPr id="8" name="Content Placeholder 3">
            <a:extLst>
              <a:ext uri="{FF2B5EF4-FFF2-40B4-BE49-F238E27FC236}">
                <a16:creationId xmlns:a16="http://schemas.microsoft.com/office/drawing/2014/main" id="{92D2E2B1-CAA0-4989-A5E4-935D3D9D5299}"/>
              </a:ext>
            </a:extLst>
          </p:cNvPr>
          <p:cNvGraphicFramePr>
            <a:graphicFrameLocks/>
          </p:cNvGraphicFramePr>
          <p:nvPr>
            <p:extLst>
              <p:ext uri="{D42A27DB-BD31-4B8C-83A1-F6EECF244321}">
                <p14:modId xmlns:p14="http://schemas.microsoft.com/office/powerpoint/2010/main" val="3187943778"/>
              </p:ext>
            </p:extLst>
          </p:nvPr>
        </p:nvGraphicFramePr>
        <p:xfrm>
          <a:off x="500743" y="1305452"/>
          <a:ext cx="11190514" cy="5130578"/>
        </p:xfrm>
        <a:graphic>
          <a:graphicData uri="http://schemas.openxmlformats.org/drawingml/2006/table">
            <a:tbl>
              <a:tblPr firstRow="1" bandRow="1">
                <a:tableStyleId>{69CF1AB2-1976-4502-BF36-3FF5EA218861}</a:tableStyleId>
              </a:tblPr>
              <a:tblGrid>
                <a:gridCol w="1746038">
                  <a:extLst>
                    <a:ext uri="{9D8B030D-6E8A-4147-A177-3AD203B41FA5}">
                      <a16:colId xmlns:a16="http://schemas.microsoft.com/office/drawing/2014/main" val="20000"/>
                    </a:ext>
                  </a:extLst>
                </a:gridCol>
                <a:gridCol w="9444476">
                  <a:extLst>
                    <a:ext uri="{9D8B030D-6E8A-4147-A177-3AD203B41FA5}">
                      <a16:colId xmlns:a16="http://schemas.microsoft.com/office/drawing/2014/main" val="20001"/>
                    </a:ext>
                  </a:extLst>
                </a:gridCol>
              </a:tblGrid>
              <a:tr h="593181">
                <a:tc>
                  <a:txBody>
                    <a:bodyPr/>
                    <a:lstStyle/>
                    <a:p>
                      <a:r>
                        <a:rPr lang="en-US" sz="1800" b="0">
                          <a:solidFill>
                            <a:srgbClr val="002060"/>
                          </a:solidFill>
                          <a:latin typeface="Arial"/>
                          <a:cs typeface="Arial"/>
                        </a:rPr>
                        <a:t>Period of Performance</a:t>
                      </a:r>
                    </a:p>
                  </a:txBody>
                  <a:tcPr marT="45728" marB="45728">
                    <a:noFill/>
                  </a:tcPr>
                </a:tc>
                <a:tc>
                  <a:txBody>
                    <a:bodyPr/>
                    <a:lstStyle/>
                    <a:p>
                      <a:r>
                        <a:rPr lang="en-US" sz="1800" b="0">
                          <a:solidFill>
                            <a:srgbClr val="002060"/>
                          </a:solidFill>
                          <a:latin typeface="Arial"/>
                          <a:cs typeface="Arial"/>
                        </a:rPr>
                        <a:t>Most awards have a one to three years period of performance, with five years being the maximum.</a:t>
                      </a:r>
                    </a:p>
                  </a:txBody>
                  <a:tcPr marT="45728" marB="45728">
                    <a:noFill/>
                  </a:tcPr>
                </a:tc>
                <a:extLst>
                  <a:ext uri="{0D108BD9-81ED-4DB2-BD59-A6C34878D82A}">
                    <a16:rowId xmlns:a16="http://schemas.microsoft.com/office/drawing/2014/main" val="10000"/>
                  </a:ext>
                </a:extLst>
              </a:tr>
              <a:tr h="1395545">
                <a:tc>
                  <a:txBody>
                    <a:bodyPr/>
                    <a:lstStyle/>
                    <a:p>
                      <a:r>
                        <a:rPr lang="en-US" sz="1800" b="0">
                          <a:solidFill>
                            <a:srgbClr val="002060"/>
                          </a:solidFill>
                          <a:latin typeface="Arial"/>
                          <a:cs typeface="Arial"/>
                        </a:rPr>
                        <a:t>Eligibility </a:t>
                      </a:r>
                    </a:p>
                  </a:txBody>
                  <a:tcPr marT="45728" marB="45728">
                    <a:noFill/>
                  </a:tcPr>
                </a:tc>
                <a:tc>
                  <a:txBody>
                    <a:bodyPr/>
                    <a:lstStyle/>
                    <a:p>
                      <a:r>
                        <a:rPr lang="en-US" sz="1800" b="0">
                          <a:solidFill>
                            <a:srgbClr val="002060"/>
                          </a:solidFill>
                          <a:latin typeface="Arial"/>
                          <a:cs typeface="Arial"/>
                        </a:rPr>
                        <a:t>The APS is open to U.S. and non-U.S. based businesses, business and trade associations, foundations, Non-Governmental Organizations (NGOs), international organizations, colleges and universities, civic groups, and regional organizations.</a:t>
                      </a:r>
                    </a:p>
                    <a:p>
                      <a:endParaRPr lang="en-US" sz="1800" b="0">
                        <a:solidFill>
                          <a:srgbClr val="002060"/>
                        </a:solidFill>
                        <a:latin typeface="Arial"/>
                        <a:cs typeface="Arial"/>
                      </a:endParaRPr>
                    </a:p>
                    <a:p>
                      <a:r>
                        <a:rPr lang="en-US" sz="1800" b="0">
                          <a:solidFill>
                            <a:srgbClr val="002060"/>
                          </a:solidFill>
                          <a:latin typeface="Arial"/>
                          <a:cs typeface="Arial"/>
                        </a:rPr>
                        <a:t>Individuals and MCC partner country governments may not apply.</a:t>
                      </a:r>
                    </a:p>
                  </a:txBody>
                  <a:tcPr marT="45728" marB="45728">
                    <a:noFill/>
                  </a:tcPr>
                </a:tc>
                <a:extLst>
                  <a:ext uri="{0D108BD9-81ED-4DB2-BD59-A6C34878D82A}">
                    <a16:rowId xmlns:a16="http://schemas.microsoft.com/office/drawing/2014/main" val="10001"/>
                  </a:ext>
                </a:extLst>
              </a:tr>
              <a:tr h="741410">
                <a:tc>
                  <a:txBody>
                    <a:bodyPr/>
                    <a:lstStyle/>
                    <a:p>
                      <a:r>
                        <a:rPr lang="en-US" sz="1800" b="0">
                          <a:solidFill>
                            <a:srgbClr val="002060"/>
                          </a:solidFill>
                          <a:latin typeface="Arial"/>
                          <a:cs typeface="Arial"/>
                        </a:rPr>
                        <a:t>Type of Awards</a:t>
                      </a:r>
                    </a:p>
                  </a:txBody>
                  <a:tcPr marT="45728" marB="45728">
                    <a:noFill/>
                  </a:tcPr>
                </a:tc>
                <a:tc>
                  <a:txBody>
                    <a:bodyPr/>
                    <a:lstStyle/>
                    <a:p>
                      <a:r>
                        <a:rPr lang="en-US" sz="1800" b="0">
                          <a:solidFill>
                            <a:srgbClr val="002060"/>
                          </a:solidFill>
                          <a:latin typeface="Arial"/>
                          <a:cs typeface="Arial"/>
                        </a:rPr>
                        <a:t>APS awards are Cooperative Agreements with MCC substantial involvement.  Grants and Fixed Amount Awards are possible but rare, and at MCC’s discretion.</a:t>
                      </a:r>
                    </a:p>
                  </a:txBody>
                  <a:tcPr marT="45728" marB="45728">
                    <a:noFill/>
                  </a:tcPr>
                </a:tc>
                <a:extLst>
                  <a:ext uri="{0D108BD9-81ED-4DB2-BD59-A6C34878D82A}">
                    <a16:rowId xmlns:a16="http://schemas.microsoft.com/office/drawing/2014/main" val="10002"/>
                  </a:ext>
                </a:extLst>
              </a:tr>
              <a:tr h="2049703">
                <a:tc>
                  <a:txBody>
                    <a:bodyPr/>
                    <a:lstStyle/>
                    <a:p>
                      <a:r>
                        <a:rPr lang="en-US" sz="1800" b="0">
                          <a:solidFill>
                            <a:srgbClr val="002060"/>
                          </a:solidFill>
                          <a:latin typeface="Arial"/>
                          <a:cs typeface="Arial"/>
                        </a:rPr>
                        <a:t>Multi-Stage Competition</a:t>
                      </a:r>
                    </a:p>
                  </a:txBody>
                  <a:tcPr marT="45728" marB="45728">
                    <a:noFill/>
                  </a:tcPr>
                </a:tc>
                <a:tc>
                  <a:txBody>
                    <a:bodyPr/>
                    <a:lstStyle/>
                    <a:p>
                      <a:r>
                        <a:rPr lang="en-US" sz="1800" b="0">
                          <a:solidFill>
                            <a:srgbClr val="002060"/>
                          </a:solidFill>
                          <a:latin typeface="Arial"/>
                          <a:cs typeface="Arial"/>
                        </a:rPr>
                        <a:t>The competition will be conducted in four Stages:</a:t>
                      </a:r>
                    </a:p>
                    <a:p>
                      <a:endParaRPr lang="en-US" sz="1800" b="0">
                        <a:solidFill>
                          <a:srgbClr val="002060"/>
                        </a:solidFill>
                        <a:latin typeface="Arial"/>
                        <a:cs typeface="Arial"/>
                      </a:endParaRPr>
                    </a:p>
                    <a:p>
                      <a:r>
                        <a:rPr lang="en-US" sz="1800" b="0">
                          <a:solidFill>
                            <a:srgbClr val="002060"/>
                          </a:solidFill>
                          <a:latin typeface="Arial"/>
                          <a:cs typeface="Arial"/>
                        </a:rPr>
                        <a:t>Stage I: Concept Paper submission;</a:t>
                      </a:r>
                    </a:p>
                    <a:p>
                      <a:pPr marL="0" marR="0" lvl="0" indent="0" defTabSz="914400" eaLnBrk="1" fontAlgn="auto" latinLnBrk="0" hangingPunct="1">
                        <a:lnSpc>
                          <a:spcPct val="100000"/>
                        </a:lnSpc>
                        <a:spcBef>
                          <a:spcPts val="0"/>
                        </a:spcBef>
                        <a:spcAft>
                          <a:spcPts val="0"/>
                        </a:spcAft>
                        <a:buClrTx/>
                        <a:buSzTx/>
                        <a:buFontTx/>
                        <a:buNone/>
                        <a:tabLst/>
                        <a:defRPr/>
                      </a:pPr>
                      <a:r>
                        <a:rPr lang="en-US" sz="1800" b="0">
                          <a:solidFill>
                            <a:srgbClr val="002060"/>
                          </a:solidFill>
                          <a:latin typeface="Arial"/>
                          <a:cs typeface="Arial"/>
                        </a:rPr>
                        <a:t>Stage II: Co-Creation (facilitated co-design sessions);</a:t>
                      </a:r>
                    </a:p>
                    <a:p>
                      <a:r>
                        <a:rPr lang="en-US" sz="1800" b="0">
                          <a:solidFill>
                            <a:srgbClr val="002060"/>
                          </a:solidFill>
                          <a:latin typeface="Arial"/>
                          <a:cs typeface="Arial"/>
                        </a:rPr>
                        <a:t>Stage III: Application; and</a:t>
                      </a:r>
                    </a:p>
                    <a:p>
                      <a:r>
                        <a:rPr lang="en-US" sz="1800" b="0">
                          <a:solidFill>
                            <a:srgbClr val="002060"/>
                          </a:solidFill>
                          <a:latin typeface="Arial"/>
                          <a:cs typeface="Arial"/>
                        </a:rPr>
                        <a:t>Stage IV: Award</a:t>
                      </a:r>
                    </a:p>
                    <a:p>
                      <a:endParaRPr lang="en-US" sz="1800" b="0">
                        <a:solidFill>
                          <a:srgbClr val="002060"/>
                        </a:solidFill>
                        <a:latin typeface="Arial"/>
                        <a:cs typeface="Arial"/>
                      </a:endParaRPr>
                    </a:p>
                    <a:p>
                      <a:r>
                        <a:rPr lang="en-US" sz="1800" b="0">
                          <a:solidFill>
                            <a:srgbClr val="002060"/>
                          </a:solidFill>
                          <a:latin typeface="Arial"/>
                          <a:cs typeface="Arial"/>
                        </a:rPr>
                        <a:t>Stage I is open to all eligible organizations.  Stages II through IV are by invitation only.</a:t>
                      </a:r>
                    </a:p>
                  </a:txBody>
                  <a:tcPr marT="45728" marB="45728">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2394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29</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08195"/>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solidFill>
                  <a:srgbClr val="002664"/>
                </a:solidFill>
                <a:latin typeface="Arial"/>
                <a:ea typeface="SimSun"/>
                <a:cs typeface="Arial"/>
              </a:rPr>
              <a:t>Community Engagement Procurement Details </a:t>
            </a:r>
            <a:endParaRPr lang="en-US"/>
          </a:p>
        </p:txBody>
      </p:sp>
      <p:sp>
        <p:nvSpPr>
          <p:cNvPr id="8" name="Rectangle 7">
            <a:extLst>
              <a:ext uri="{FF2B5EF4-FFF2-40B4-BE49-F238E27FC236}">
                <a16:creationId xmlns:a16="http://schemas.microsoft.com/office/drawing/2014/main" id="{11D472BC-2015-4337-BB50-D453253935CB}"/>
              </a:ext>
            </a:extLst>
          </p:cNvPr>
          <p:cNvSpPr>
            <a:spLocks noChangeArrowheads="1"/>
          </p:cNvSpPr>
          <p:nvPr/>
        </p:nvSpPr>
        <p:spPr bwMode="auto">
          <a:xfrm>
            <a:off x="398888" y="2026532"/>
            <a:ext cx="11630527" cy="176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marL="342900" indent="-342900">
              <a:buClr>
                <a:srgbClr val="002664"/>
              </a:buClr>
              <a:buFont typeface="Arial" charset="0"/>
              <a:buChar char="•"/>
            </a:pPr>
            <a:r>
              <a:rPr lang="en-US" sz="2400" b="1">
                <a:latin typeface="Arial"/>
                <a:ea typeface="SimSun"/>
                <a:cs typeface="Times New Roman"/>
              </a:rPr>
              <a:t>Anticipated Procurement Approach: </a:t>
            </a:r>
            <a:r>
              <a:rPr lang="en-US" sz="2400">
                <a:latin typeface="Arial"/>
                <a:ea typeface="SimSun"/>
                <a:cs typeface="Times New Roman"/>
              </a:rPr>
              <a:t>2 CFR 200 based, Notice of Funding Opportunity (NOFO) APS Solicitation via Grants.gov for a Cooperative Agreement.</a:t>
            </a:r>
            <a:endParaRPr lang="en-US" sz="2400" b="1">
              <a:cs typeface="Arial"/>
            </a:endParaRPr>
          </a:p>
          <a:p>
            <a:pPr marL="342900" indent="-342900">
              <a:buClr>
                <a:srgbClr val="002664"/>
              </a:buClr>
              <a:buFont typeface="Arial" charset="0"/>
              <a:buChar char="•"/>
            </a:pPr>
            <a:r>
              <a:rPr lang="en-US" sz="2400" b="1">
                <a:latin typeface="Arial"/>
                <a:ea typeface="SimSun"/>
                <a:cs typeface="Times New Roman"/>
              </a:rPr>
              <a:t>Timeline:</a:t>
            </a:r>
          </a:p>
          <a:p>
            <a:pPr lvl="1">
              <a:buClr>
                <a:srgbClr val="002664"/>
              </a:buClr>
            </a:pPr>
            <a:endParaRPr lang="en-US" sz="2400">
              <a:cs typeface="Times New Roman"/>
            </a:endParaRPr>
          </a:p>
        </p:txBody>
      </p:sp>
      <p:graphicFrame>
        <p:nvGraphicFramePr>
          <p:cNvPr id="13" name="Diagram 12">
            <a:extLst>
              <a:ext uri="{FF2B5EF4-FFF2-40B4-BE49-F238E27FC236}">
                <a16:creationId xmlns:a16="http://schemas.microsoft.com/office/drawing/2014/main" id="{D7D2F3F7-B3EA-454F-9F22-5F838CCF6DD0}"/>
              </a:ext>
            </a:extLst>
          </p:cNvPr>
          <p:cNvGraphicFramePr/>
          <p:nvPr>
            <p:extLst>
              <p:ext uri="{D42A27DB-BD31-4B8C-83A1-F6EECF244321}">
                <p14:modId xmlns:p14="http://schemas.microsoft.com/office/powerpoint/2010/main" val="3565969088"/>
              </p:ext>
            </p:extLst>
          </p:nvPr>
        </p:nvGraphicFramePr>
        <p:xfrm>
          <a:off x="838198" y="3740732"/>
          <a:ext cx="10751905" cy="13455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DB7C60AF-890E-44D0-A79D-5584E3C0B5AB}"/>
              </a:ext>
            </a:extLst>
          </p:cNvPr>
          <p:cNvSpPr txBox="1"/>
          <p:nvPr/>
        </p:nvSpPr>
        <p:spPr>
          <a:xfrm>
            <a:off x="2992179" y="5137811"/>
            <a:ext cx="1971531" cy="523220"/>
          </a:xfrm>
          <a:prstGeom prst="rect">
            <a:avLst/>
          </a:prstGeom>
          <a:noFill/>
        </p:spPr>
        <p:txBody>
          <a:bodyPr wrap="square" rtlCol="0">
            <a:spAutoFit/>
          </a:bodyPr>
          <a:lstStyle/>
          <a:p>
            <a:pPr algn="ctr"/>
            <a:r>
              <a:rPr lang="en-US" sz="1400" i="1" dirty="0"/>
              <a:t>~2-3 weeks after release of solicitation</a:t>
            </a:r>
          </a:p>
        </p:txBody>
      </p:sp>
      <p:sp>
        <p:nvSpPr>
          <p:cNvPr id="15" name="TextBox 14">
            <a:extLst>
              <a:ext uri="{FF2B5EF4-FFF2-40B4-BE49-F238E27FC236}">
                <a16:creationId xmlns:a16="http://schemas.microsoft.com/office/drawing/2014/main" id="{57727300-D06C-4B85-9FA0-154C345CFCC8}"/>
              </a:ext>
            </a:extLst>
          </p:cNvPr>
          <p:cNvSpPr txBox="1"/>
          <p:nvPr/>
        </p:nvSpPr>
        <p:spPr>
          <a:xfrm>
            <a:off x="7697223" y="5207328"/>
            <a:ext cx="1826753" cy="523220"/>
          </a:xfrm>
          <a:prstGeom prst="rect">
            <a:avLst/>
          </a:prstGeom>
          <a:noFill/>
        </p:spPr>
        <p:txBody>
          <a:bodyPr wrap="square" rtlCol="0">
            <a:spAutoFit/>
          </a:bodyPr>
          <a:lstStyle/>
          <a:p>
            <a:pPr algn="ctr"/>
            <a:r>
              <a:rPr lang="en-US" sz="1400" i="1"/>
              <a:t>~1 month after end of co-creation</a:t>
            </a:r>
          </a:p>
        </p:txBody>
      </p:sp>
    </p:spTree>
    <p:extLst>
      <p:ext uri="{BB962C8B-B14F-4D97-AF65-F5344CB8AC3E}">
        <p14:creationId xmlns:p14="http://schemas.microsoft.com/office/powerpoint/2010/main" val="12904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838200" y="1466203"/>
            <a:ext cx="10515600" cy="493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marL="342900" indent="-342900">
              <a:buFont typeface="Arial" charset="0"/>
              <a:buChar char="•"/>
            </a:pPr>
            <a:r>
              <a:rPr lang="en-US" sz="2400">
                <a:latin typeface="Arial"/>
                <a:ea typeface="SimSun"/>
                <a:cs typeface="Arial"/>
              </a:rPr>
              <a:t>This is an open exchange for market research and information sharing purposes – no information provided in this forum should be considered final or binding.</a:t>
            </a:r>
          </a:p>
          <a:p>
            <a:pPr marL="342900" indent="-342900">
              <a:buFont typeface="Arial" charset="0"/>
              <a:buChar char="•"/>
            </a:pPr>
            <a:r>
              <a:rPr lang="en-US" sz="2400">
                <a:latin typeface="Arial"/>
                <a:ea typeface="SimSun"/>
                <a:cs typeface="Arial"/>
              </a:rPr>
              <a:t>MCC will record the webinar for internal use/reference; the spoken content of the event will </a:t>
            </a:r>
            <a:r>
              <a:rPr lang="en-US" sz="2400" b="1" i="1">
                <a:latin typeface="Arial"/>
                <a:ea typeface="SimSun"/>
                <a:cs typeface="Arial"/>
              </a:rPr>
              <a:t>not</a:t>
            </a:r>
            <a:r>
              <a:rPr lang="en-US" sz="2400">
                <a:latin typeface="Arial"/>
                <a:ea typeface="SimSun"/>
                <a:cs typeface="Arial"/>
              </a:rPr>
              <a:t> be transcribed.  No unauthorized recording is permitted.</a:t>
            </a:r>
          </a:p>
          <a:p>
            <a:pPr marL="342900" indent="-342900">
              <a:buFont typeface="Arial" charset="0"/>
              <a:buChar char="•"/>
            </a:pPr>
            <a:r>
              <a:rPr lang="en-US" sz="2400">
                <a:latin typeface="Arial"/>
                <a:ea typeface="SimSun"/>
                <a:cs typeface="Arial"/>
              </a:rPr>
              <a:t>Event materials – including this presentation, the attendee list and Q&amp;A document – will be posted on the Industry Day announcement page on beta.SAM.gov by next week.</a:t>
            </a:r>
            <a:endParaRPr lang="en-US" sz="2400">
              <a:cs typeface="Arial" charset="0"/>
            </a:endParaRPr>
          </a:p>
          <a:p>
            <a:pPr marL="342900" indent="-342900">
              <a:buFont typeface="Arial" charset="0"/>
              <a:buChar char="•"/>
            </a:pPr>
            <a:r>
              <a:rPr lang="en-US" sz="2400">
                <a:latin typeface="Arial"/>
                <a:ea typeface="SimSun"/>
                <a:cs typeface="Arial"/>
              </a:rPr>
              <a:t>Q&amp;As will be held at the end of each procurement-specific segment.</a:t>
            </a:r>
          </a:p>
          <a:p>
            <a:pPr marL="342900" indent="-342900">
              <a:buFont typeface="Arial" charset="0"/>
              <a:buChar char="•"/>
            </a:pPr>
            <a:r>
              <a:rPr lang="en-US" sz="2400">
                <a:latin typeface="Arial"/>
                <a:ea typeface="SimSun"/>
                <a:cs typeface="Arial"/>
              </a:rPr>
              <a:t>Please </a:t>
            </a:r>
            <a:r>
              <a:rPr lang="en-US" sz="2400" b="1">
                <a:latin typeface="Arial"/>
                <a:ea typeface="SimSun"/>
                <a:cs typeface="Arial"/>
              </a:rPr>
              <a:t>mute your phones</a:t>
            </a:r>
            <a:r>
              <a:rPr lang="en-US" sz="2400">
                <a:latin typeface="Arial"/>
                <a:ea typeface="SimSun"/>
                <a:cs typeface="Arial"/>
              </a:rPr>
              <a:t> while MCC is presenting.  Unmute yourself or use the chat feature to ask a question.</a:t>
            </a:r>
            <a:endParaRPr lang="en-US" sz="2400">
              <a:cs typeface="Arial" charset="0"/>
            </a:endParaRPr>
          </a:p>
        </p:txBody>
      </p:sp>
      <p:sp>
        <p:nvSpPr>
          <p:cNvPr id="3" name="Slide Number Placeholder 2"/>
          <p:cNvSpPr>
            <a:spLocks noGrp="1"/>
          </p:cNvSpPr>
          <p:nvPr>
            <p:ph type="sldNum" sz="quarter" idx="12"/>
          </p:nvPr>
        </p:nvSpPr>
        <p:spPr/>
        <p:txBody>
          <a:bodyPr/>
          <a:lstStyle/>
          <a:p>
            <a:fld id="{9A920DAB-9302-4E3F-B383-4C952A8CC1CA}" type="slidenum">
              <a:rPr lang="en-US" smtClean="0"/>
              <a:t>3</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pPr>
            <a:r>
              <a:rPr lang="en-US" sz="3600" b="1">
                <a:latin typeface="Arial"/>
                <a:ea typeface="SimSun"/>
                <a:cs typeface="Arial"/>
              </a:rPr>
              <a:t>Housekeeping Items</a:t>
            </a:r>
            <a:endParaRPr lang="en-US"/>
          </a:p>
        </p:txBody>
      </p:sp>
    </p:spTree>
    <p:extLst>
      <p:ext uri="{BB962C8B-B14F-4D97-AF65-F5344CB8AC3E}">
        <p14:creationId xmlns:p14="http://schemas.microsoft.com/office/powerpoint/2010/main" val="2334117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30</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3417"/>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altLang="en-US" sz="3600" b="1">
                <a:solidFill>
                  <a:srgbClr val="002664"/>
                </a:solidFill>
                <a:latin typeface="Arial"/>
                <a:ea typeface="SimSun"/>
                <a:cs typeface="Arial"/>
              </a:rPr>
              <a:t>MCC Contracts vs Cooperative Agreements</a:t>
            </a:r>
            <a:endParaRPr lang="en-US"/>
          </a:p>
        </p:txBody>
      </p:sp>
      <p:pic>
        <p:nvPicPr>
          <p:cNvPr id="11" name="Picture 3">
            <a:extLst>
              <a:ext uri="{FF2B5EF4-FFF2-40B4-BE49-F238E27FC236}">
                <a16:creationId xmlns:a16="http://schemas.microsoft.com/office/drawing/2014/main" id="{14B4ABDC-3ACD-4843-AC80-57762AE31A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71" t="9293" r="12191" b="1101"/>
          <a:stretch/>
        </p:blipFill>
        <p:spPr bwMode="auto">
          <a:xfrm>
            <a:off x="2442028" y="1523251"/>
            <a:ext cx="7927933" cy="488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10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31</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AF61F56-880B-46DC-9B16-2BFC5DE9A170}"/>
              </a:ext>
            </a:extLst>
          </p:cNvPr>
          <p:cNvSpPr/>
          <p:nvPr/>
        </p:nvSpPr>
        <p:spPr>
          <a:xfrm>
            <a:off x="1663521" y="2097784"/>
            <a:ext cx="4253770"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ea typeface="SimSun"/>
                <a:cs typeface="Arial" panose="020B0604020202020204" pitchFamily="34" charset="0"/>
              </a:rPr>
              <a:t>Acquisition (CCPS)</a:t>
            </a:r>
          </a:p>
        </p:txBody>
      </p:sp>
      <p:sp>
        <p:nvSpPr>
          <p:cNvPr id="19" name="Rectangle 18">
            <a:extLst>
              <a:ext uri="{FF2B5EF4-FFF2-40B4-BE49-F238E27FC236}">
                <a16:creationId xmlns:a16="http://schemas.microsoft.com/office/drawing/2014/main" id="{7FC91514-D49B-491F-83A4-4BAAA71D14D4}"/>
              </a:ext>
            </a:extLst>
          </p:cNvPr>
          <p:cNvSpPr/>
          <p:nvPr/>
        </p:nvSpPr>
        <p:spPr>
          <a:xfrm>
            <a:off x="6222091" y="2097784"/>
            <a:ext cx="4251960"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ea typeface="SimSun"/>
                <a:cs typeface="Arial" panose="020B0604020202020204" pitchFamily="34" charset="0"/>
              </a:rPr>
              <a:t>Assistance (Community Engagement)</a:t>
            </a:r>
          </a:p>
        </p:txBody>
      </p:sp>
      <p:sp>
        <p:nvSpPr>
          <p:cNvPr id="20" name="Rectangle 19">
            <a:extLst>
              <a:ext uri="{FF2B5EF4-FFF2-40B4-BE49-F238E27FC236}">
                <a16:creationId xmlns:a16="http://schemas.microsoft.com/office/drawing/2014/main" id="{4D165E74-E57E-4FEA-B15C-B31DEBEE8682}"/>
              </a:ext>
            </a:extLst>
          </p:cNvPr>
          <p:cNvSpPr/>
          <p:nvPr/>
        </p:nvSpPr>
        <p:spPr>
          <a:xfrm>
            <a:off x="1663521" y="2787175"/>
            <a:ext cx="4253770" cy="3562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USG is client/buyer</a:t>
            </a:r>
          </a:p>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Solicitation phase:  RFPs/RFQs posted on Beta.Sam.gov </a:t>
            </a:r>
          </a:p>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A contract is used to acquire goods or services for the direct benefit of the Government</a:t>
            </a:r>
          </a:p>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The Government exercises day-to-day operational control and oversight of the implementation</a:t>
            </a:r>
          </a:p>
        </p:txBody>
      </p:sp>
      <p:sp>
        <p:nvSpPr>
          <p:cNvPr id="21" name="Rectangle 20">
            <a:extLst>
              <a:ext uri="{FF2B5EF4-FFF2-40B4-BE49-F238E27FC236}">
                <a16:creationId xmlns:a16="http://schemas.microsoft.com/office/drawing/2014/main" id="{707BC0EA-06E9-4637-A31C-7FD4918BCB70}"/>
              </a:ext>
            </a:extLst>
          </p:cNvPr>
          <p:cNvSpPr/>
          <p:nvPr/>
        </p:nvSpPr>
        <p:spPr>
          <a:xfrm>
            <a:off x="6222091" y="2787173"/>
            <a:ext cx="4251960" cy="35620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USG is donor/sponsor</a:t>
            </a:r>
          </a:p>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Solicitation phase: RFAs/NOFOs posted on Grants.gov</a:t>
            </a:r>
          </a:p>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A cooperative agreement is used to provide support to accomplish a public purpose authorized under the US foreign assistance program</a:t>
            </a:r>
          </a:p>
          <a:p>
            <a:pPr marL="342900" indent="-342900">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Substantial involvement is expected but the Government’s control is limited</a:t>
            </a:r>
          </a:p>
          <a:p>
            <a:pPr marL="800100" lvl="1" indent="-342900">
              <a:buFont typeface="Arial" panose="020B0604020202020204" pitchFamily="34" charset="0"/>
              <a:buChar char="•"/>
            </a:pPr>
            <a:endParaRPr lang="en-US" sz="2400"/>
          </a:p>
          <a:p>
            <a:pPr lvl="1"/>
            <a:endParaRPr lang="en-US" sz="2400"/>
          </a:p>
        </p:txBody>
      </p:sp>
      <p:sp>
        <p:nvSpPr>
          <p:cNvPr id="22" name="Text Box 2">
            <a:extLst>
              <a:ext uri="{FF2B5EF4-FFF2-40B4-BE49-F238E27FC236}">
                <a16:creationId xmlns:a16="http://schemas.microsoft.com/office/drawing/2014/main" id="{5BF5A9F7-064C-41D7-8885-24323FA8DA91}"/>
              </a:ext>
            </a:extLst>
          </p:cNvPr>
          <p:cNvSpPr txBox="1">
            <a:spLocks noChangeArrowheads="1"/>
          </p:cNvSpPr>
          <p:nvPr/>
        </p:nvSpPr>
        <p:spPr bwMode="auto">
          <a:xfrm>
            <a:off x="2442028" y="319611"/>
            <a:ext cx="8465458" cy="128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pPr>
            <a:r>
              <a:rPr lang="en-US" sz="3600" b="1">
                <a:solidFill>
                  <a:srgbClr val="002060"/>
                </a:solidFill>
                <a:latin typeface="Arial"/>
                <a:cs typeface="Arial"/>
              </a:rPr>
              <a:t> Acquisition vs. Assistance Awards:</a:t>
            </a:r>
            <a:br>
              <a:rPr lang="en-US" sz="3600" b="1">
                <a:latin typeface="Arial"/>
                <a:cs typeface="Arial"/>
              </a:rPr>
            </a:br>
            <a:r>
              <a:rPr lang="en-US" sz="3600" b="1">
                <a:solidFill>
                  <a:srgbClr val="002060"/>
                </a:solidFill>
                <a:latin typeface="Arial"/>
                <a:cs typeface="Arial"/>
              </a:rPr>
              <a:t>Key Differences</a:t>
            </a:r>
            <a:endParaRPr lang="en-US" altLang="en-US" sz="3600" b="1"/>
          </a:p>
        </p:txBody>
      </p:sp>
    </p:spTree>
    <p:extLst>
      <p:ext uri="{BB962C8B-B14F-4D97-AF65-F5344CB8AC3E}">
        <p14:creationId xmlns:p14="http://schemas.microsoft.com/office/powerpoint/2010/main" val="5920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6BB7A7-3EB3-4DC2-A28F-872ED82A00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1" imgH="351" progId="TCLayout.ActiveDocument.1">
                  <p:embed/>
                </p:oleObj>
              </mc:Choice>
              <mc:Fallback>
                <p:oleObj name="think-cell Slide" r:id="rId5" imgW="351" imgH="351" progId="TCLayout.ActiveDocument.1">
                  <p:embed/>
                  <p:pic>
                    <p:nvPicPr>
                      <p:cNvPr id="5" name="Object 4" hidden="1">
                        <a:extLst>
                          <a:ext uri="{FF2B5EF4-FFF2-40B4-BE49-F238E27FC236}">
                            <a16:creationId xmlns:a16="http://schemas.microsoft.com/office/drawing/2014/main" id="{166BB7A7-3EB3-4DC2-A28F-872ED82A00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7B5B5E-91FE-45BF-8439-158E144D41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b="1">
              <a:latin typeface="Century Gothic" panose="020B0502020202020204" pitchFamily="34" charset="0"/>
              <a:ea typeface="+mj-ea"/>
              <a:cs typeface="+mj-cs"/>
              <a:sym typeface="Century Gothic" panose="020B0502020202020204" pitchFamily="34" charset="0"/>
            </a:endParaRPr>
          </a:p>
        </p:txBody>
      </p:sp>
      <p:sp>
        <p:nvSpPr>
          <p:cNvPr id="2" name="Slide Number Placeholder 1">
            <a:extLst>
              <a:ext uri="{FF2B5EF4-FFF2-40B4-BE49-F238E27FC236}">
                <a16:creationId xmlns:a16="http://schemas.microsoft.com/office/drawing/2014/main" id="{A791F30F-FA57-41DF-BA56-4B315BC8B09A}"/>
              </a:ext>
            </a:extLst>
          </p:cNvPr>
          <p:cNvSpPr>
            <a:spLocks noGrp="1"/>
          </p:cNvSpPr>
          <p:nvPr>
            <p:ph type="sldNum" sz="quarter" idx="12"/>
          </p:nvPr>
        </p:nvSpPr>
        <p:spPr/>
        <p:txBody>
          <a:bodyPr/>
          <a:lstStyle/>
          <a:p>
            <a:fld id="{A3B9A859-3C18-4535-876F-54C99B42B7AE}" type="slidenum">
              <a:rPr lang="en-US" smtClean="0"/>
              <a:t>32</a:t>
            </a:fld>
            <a:endParaRPr lang="en-US"/>
          </a:p>
        </p:txBody>
      </p:sp>
      <p:pic>
        <p:nvPicPr>
          <p:cNvPr id="18" name="Picture 3">
            <a:extLst>
              <a:ext uri="{FF2B5EF4-FFF2-40B4-BE49-F238E27FC236}">
                <a16:creationId xmlns:a16="http://schemas.microsoft.com/office/drawing/2014/main" id="{E9AFC6F0-0B5C-48B2-88E1-1F20EE2152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587DEA0-2552-483B-B4A5-65F913F081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
            <a:extLst>
              <a:ext uri="{FF2B5EF4-FFF2-40B4-BE49-F238E27FC236}">
                <a16:creationId xmlns:a16="http://schemas.microsoft.com/office/drawing/2014/main" id="{8A2885D4-99ED-4259-9155-9C5414E4F39E}"/>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pPr>
            <a:r>
              <a:rPr lang="en-US" altLang="en-US" sz="3600" b="1">
                <a:latin typeface="Arial"/>
                <a:ea typeface="SimSun"/>
                <a:cs typeface="Arial"/>
              </a:rPr>
              <a:t>Main Activities</a:t>
            </a:r>
            <a:endParaRPr lang="en-US" altLang="en-US" sz="3600" b="1"/>
          </a:p>
        </p:txBody>
      </p:sp>
      <p:sp>
        <p:nvSpPr>
          <p:cNvPr id="11" name="Rectangle 10">
            <a:extLst>
              <a:ext uri="{FF2B5EF4-FFF2-40B4-BE49-F238E27FC236}">
                <a16:creationId xmlns:a16="http://schemas.microsoft.com/office/drawing/2014/main" id="{6A110694-1C4C-467B-8C3E-3123F765FACD}"/>
              </a:ext>
            </a:extLst>
          </p:cNvPr>
          <p:cNvSpPr/>
          <p:nvPr/>
        </p:nvSpPr>
        <p:spPr>
          <a:xfrm>
            <a:off x="1021277" y="1549770"/>
            <a:ext cx="3206338"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indent="0" algn="ctr">
              <a:spcBef>
                <a:spcPts val="0"/>
              </a:spcBef>
              <a:buClr>
                <a:srgbClr val="002664"/>
              </a:buClr>
            </a:pPr>
            <a:r>
              <a:rPr lang="en-US" sz="2000" b="1" dirty="0">
                <a:latin typeface="Arial"/>
                <a:ea typeface="SimSun"/>
                <a:cs typeface="Times New Roman"/>
              </a:rPr>
              <a:t>Outreach &amp; Awareness</a:t>
            </a:r>
            <a:endParaRPr lang="en-US" sz="2000" dirty="0">
              <a:latin typeface="Arial"/>
              <a:ea typeface="SimSun"/>
              <a:cs typeface="Times New Roman"/>
            </a:endParaRPr>
          </a:p>
        </p:txBody>
      </p:sp>
      <p:sp>
        <p:nvSpPr>
          <p:cNvPr id="12" name="Rectangle 11">
            <a:extLst>
              <a:ext uri="{FF2B5EF4-FFF2-40B4-BE49-F238E27FC236}">
                <a16:creationId xmlns:a16="http://schemas.microsoft.com/office/drawing/2014/main" id="{9E2E19DF-B6D9-4E92-B8D4-0326E3259CB3}"/>
              </a:ext>
            </a:extLst>
          </p:cNvPr>
          <p:cNvSpPr/>
          <p:nvPr/>
        </p:nvSpPr>
        <p:spPr>
          <a:xfrm>
            <a:off x="4532415" y="1549770"/>
            <a:ext cx="3206338"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Advisory</a:t>
            </a:r>
          </a:p>
        </p:txBody>
      </p:sp>
      <p:sp>
        <p:nvSpPr>
          <p:cNvPr id="13" name="Rectangle 12">
            <a:extLst>
              <a:ext uri="{FF2B5EF4-FFF2-40B4-BE49-F238E27FC236}">
                <a16:creationId xmlns:a16="http://schemas.microsoft.com/office/drawing/2014/main" id="{1C9127E9-1E4F-4690-9D17-B2B3FBEC56ED}"/>
              </a:ext>
            </a:extLst>
          </p:cNvPr>
          <p:cNvSpPr/>
          <p:nvPr/>
        </p:nvSpPr>
        <p:spPr>
          <a:xfrm>
            <a:off x="8043553" y="1549770"/>
            <a:ext cx="3206338"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Arial" panose="020B0604020202020204" pitchFamily="34" charset="0"/>
                <a:cs typeface="Arial" panose="020B0604020202020204" pitchFamily="34" charset="0"/>
              </a:rPr>
              <a:t>Formalize Community Rights</a:t>
            </a:r>
          </a:p>
        </p:txBody>
      </p:sp>
      <p:sp>
        <p:nvSpPr>
          <p:cNvPr id="14" name="Rectangle 13">
            <a:extLst>
              <a:ext uri="{FF2B5EF4-FFF2-40B4-BE49-F238E27FC236}">
                <a16:creationId xmlns:a16="http://schemas.microsoft.com/office/drawing/2014/main" id="{EE68FE75-205A-4100-A795-E2C86EDE3405}"/>
              </a:ext>
            </a:extLst>
          </p:cNvPr>
          <p:cNvSpPr/>
          <p:nvPr/>
        </p:nvSpPr>
        <p:spPr>
          <a:xfrm>
            <a:off x="1021277" y="2239161"/>
            <a:ext cx="3206338" cy="3875896"/>
          </a:xfrm>
          <a:prstGeom prst="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0"/>
              </a:spcBef>
              <a:buFont typeface="Arial" charset="0"/>
              <a:buChar char="•"/>
            </a:pPr>
            <a:r>
              <a:rPr lang="en-US" sz="2000">
                <a:solidFill>
                  <a:schemeClr val="tx1"/>
                </a:solidFill>
                <a:latin typeface="Arial"/>
                <a:ea typeface="SimSun"/>
                <a:cs typeface="Times New Roman"/>
              </a:rPr>
              <a:t>Inform communities about potential tourism investments on nearby land</a:t>
            </a:r>
            <a:endParaRPr lang="en-US" sz="2000">
              <a:solidFill>
                <a:schemeClr val="tx1"/>
              </a:solidFill>
              <a:cs typeface="Arial" charset="0"/>
            </a:endParaRPr>
          </a:p>
          <a:p>
            <a:pPr marL="342900" indent="-342900">
              <a:spcBef>
                <a:spcPts val="0"/>
              </a:spcBef>
              <a:buFont typeface="Arial" charset="0"/>
              <a:buChar char="•"/>
            </a:pPr>
            <a:r>
              <a:rPr lang="en-US" sz="2000">
                <a:solidFill>
                  <a:schemeClr val="tx1"/>
                </a:solidFill>
                <a:latin typeface="Arial"/>
                <a:ea typeface="SimSun"/>
                <a:cs typeface="Times New Roman"/>
              </a:rPr>
              <a:t>Set reasonable expectations for social license agreements on benefit sharing</a:t>
            </a:r>
            <a:endParaRPr lang="en-US" sz="2000">
              <a:solidFill>
                <a:schemeClr val="tx1"/>
              </a:solidFill>
              <a:cs typeface="Arial" charset="0"/>
            </a:endParaRPr>
          </a:p>
          <a:p>
            <a:pPr marL="342900" indent="-342900">
              <a:spcBef>
                <a:spcPts val="0"/>
              </a:spcBef>
              <a:buFont typeface="Arial" charset="0"/>
              <a:buChar char="•"/>
            </a:pPr>
            <a:r>
              <a:rPr lang="en-US" sz="2000">
                <a:solidFill>
                  <a:schemeClr val="tx1"/>
                </a:solidFill>
                <a:latin typeface="Arial"/>
                <a:ea typeface="SimSun"/>
                <a:cs typeface="Times New Roman"/>
              </a:rPr>
              <a:t>Promote inclusive decision making – women, youth, other disadvantaged groups </a:t>
            </a:r>
            <a:endParaRPr lang="en-US" sz="2000">
              <a:solidFill>
                <a:schemeClr val="tx1"/>
              </a:solidFill>
              <a:cs typeface="Times New Roman"/>
            </a:endParaRPr>
          </a:p>
        </p:txBody>
      </p:sp>
      <p:sp>
        <p:nvSpPr>
          <p:cNvPr id="15" name="Rectangle 14">
            <a:extLst>
              <a:ext uri="{FF2B5EF4-FFF2-40B4-BE49-F238E27FC236}">
                <a16:creationId xmlns:a16="http://schemas.microsoft.com/office/drawing/2014/main" id="{365F9DB3-5C98-498B-93E8-6CAC9E3FE5CA}"/>
              </a:ext>
            </a:extLst>
          </p:cNvPr>
          <p:cNvSpPr/>
          <p:nvPr/>
        </p:nvSpPr>
        <p:spPr>
          <a:xfrm>
            <a:off x="4532415" y="2239159"/>
            <a:ext cx="3206338" cy="3875896"/>
          </a:xfrm>
          <a:prstGeom prst="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spcBef>
                <a:spcPts val="0"/>
              </a:spcBef>
              <a:buFont typeface="Arial" charset="0"/>
              <a:buChar char="•"/>
            </a:pPr>
            <a:r>
              <a:rPr lang="en-US" sz="2000">
                <a:solidFill>
                  <a:schemeClr val="tx1"/>
                </a:solidFill>
                <a:latin typeface="Arial"/>
                <a:ea typeface="SimSun"/>
                <a:cs typeface="Times New Roman"/>
              </a:rPr>
              <a:t>Act as honest broker</a:t>
            </a:r>
            <a:endParaRPr lang="en-US" sz="2000">
              <a:solidFill>
                <a:schemeClr val="tx1"/>
              </a:solidFill>
              <a:cs typeface="Arial" charset="0"/>
            </a:endParaRPr>
          </a:p>
          <a:p>
            <a:pPr marL="342900" indent="-342900">
              <a:spcBef>
                <a:spcPts val="0"/>
              </a:spcBef>
              <a:buFont typeface="Arial" charset="0"/>
              <a:buChar char="•"/>
            </a:pPr>
            <a:r>
              <a:rPr lang="en-US" sz="2000">
                <a:solidFill>
                  <a:schemeClr val="tx1"/>
                </a:solidFill>
                <a:latin typeface="Arial"/>
                <a:ea typeface="SimSun"/>
                <a:cs typeface="Times New Roman"/>
              </a:rPr>
              <a:t>Facilitate discussions around social license</a:t>
            </a:r>
            <a:endParaRPr lang="en-US" sz="2000">
              <a:solidFill>
                <a:schemeClr val="tx1"/>
              </a:solidFill>
              <a:cs typeface="Arial"/>
            </a:endParaRPr>
          </a:p>
          <a:p>
            <a:pPr marL="342900" indent="-342900">
              <a:spcBef>
                <a:spcPts val="0"/>
              </a:spcBef>
              <a:buFont typeface="Arial" charset="0"/>
              <a:buChar char="•"/>
            </a:pPr>
            <a:r>
              <a:rPr lang="en-US" sz="2000">
                <a:solidFill>
                  <a:schemeClr val="tx1"/>
                </a:solidFill>
                <a:latin typeface="Arial"/>
                <a:ea typeface="SimSun"/>
                <a:cs typeface="Times New Roman"/>
              </a:rPr>
              <a:t>Assist in documenting benefit sharing agreements</a:t>
            </a:r>
          </a:p>
          <a:p>
            <a:pPr marL="342900" indent="-342900">
              <a:spcBef>
                <a:spcPts val="0"/>
              </a:spcBef>
              <a:buFont typeface="Arial" charset="0"/>
              <a:buChar char="•"/>
            </a:pPr>
            <a:r>
              <a:rPr lang="en-US" sz="2000">
                <a:solidFill>
                  <a:schemeClr val="tx1"/>
                </a:solidFill>
                <a:latin typeface="Arial"/>
                <a:ea typeface="SimSun"/>
                <a:cs typeface="Times New Roman"/>
              </a:rPr>
              <a:t>Put in place benefit sharing agreement monitoring mechanisms</a:t>
            </a:r>
          </a:p>
        </p:txBody>
      </p:sp>
      <p:sp>
        <p:nvSpPr>
          <p:cNvPr id="16" name="Rectangle 15">
            <a:extLst>
              <a:ext uri="{FF2B5EF4-FFF2-40B4-BE49-F238E27FC236}">
                <a16:creationId xmlns:a16="http://schemas.microsoft.com/office/drawing/2014/main" id="{253F1F4A-9593-464F-99DC-C25857755019}"/>
              </a:ext>
            </a:extLst>
          </p:cNvPr>
          <p:cNvSpPr/>
          <p:nvPr/>
        </p:nvSpPr>
        <p:spPr>
          <a:xfrm>
            <a:off x="8043553" y="2239160"/>
            <a:ext cx="3206338" cy="3875896"/>
          </a:xfrm>
          <a:prstGeom prst="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42900" indent="-342900">
              <a:spcBef>
                <a:spcPts val="0"/>
              </a:spcBef>
              <a:buFont typeface="Arial" charset="0"/>
              <a:buChar char="•"/>
            </a:pPr>
            <a:r>
              <a:rPr lang="en-US" sz="2000" dirty="0">
                <a:solidFill>
                  <a:schemeClr val="tx1"/>
                </a:solidFill>
                <a:latin typeface="Arial"/>
                <a:ea typeface="SimSun"/>
                <a:cs typeface="Arial"/>
              </a:rPr>
              <a:t>Only in cases where needed to establish social license</a:t>
            </a:r>
          </a:p>
          <a:p>
            <a:pPr marL="342900" indent="-342900">
              <a:buFont typeface="Arial" charset="0"/>
              <a:buChar char="•"/>
            </a:pPr>
            <a:r>
              <a:rPr lang="en-US" sz="2000" dirty="0">
                <a:solidFill>
                  <a:schemeClr val="tx1"/>
                </a:solidFill>
                <a:latin typeface="Arial"/>
                <a:ea typeface="SimSun"/>
                <a:cs typeface="Arial"/>
              </a:rPr>
              <a:t>Obtain MCC prior approval for these activities</a:t>
            </a:r>
          </a:p>
        </p:txBody>
      </p:sp>
    </p:spTree>
    <p:extLst>
      <p:ext uri="{BB962C8B-B14F-4D97-AF65-F5344CB8AC3E}">
        <p14:creationId xmlns:p14="http://schemas.microsoft.com/office/powerpoint/2010/main" val="3884891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133913" y="1495498"/>
            <a:ext cx="12029332" cy="507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marL="342900" indent="-342900">
              <a:buClr>
                <a:srgbClr val="002664"/>
              </a:buClr>
              <a:buFont typeface="Arial" panose="020B0604020202020204" pitchFamily="34" charset="0"/>
              <a:buChar char="•"/>
            </a:pPr>
            <a:r>
              <a:rPr lang="en-US" sz="2200" b="1">
                <a:latin typeface="Arial"/>
                <a:ea typeface="SimSun"/>
                <a:cs typeface="Arial"/>
              </a:rPr>
              <a:t>Partner’s relationship to MCC: </a:t>
            </a:r>
            <a:r>
              <a:rPr lang="en-US" sz="2200">
                <a:latin typeface="Arial"/>
                <a:ea typeface="SimSun"/>
                <a:cs typeface="Arial"/>
              </a:rPr>
              <a:t>MCC’s Resident Threshold Director in Honiara will play a central role in managing the Community Engagement Partner.  </a:t>
            </a:r>
            <a:endParaRPr lang="en-US" sz="2200">
              <a:latin typeface="Arial" panose="020B0604020202020204" pitchFamily="34" charset="0"/>
              <a:ea typeface="SimSun"/>
              <a:cs typeface="Arial" panose="020B0604020202020204" pitchFamily="34" charset="0"/>
            </a:endParaRPr>
          </a:p>
          <a:p>
            <a:pPr marL="342900" indent="-342900">
              <a:buClr>
                <a:srgbClr val="002664"/>
              </a:buClr>
              <a:buFont typeface="Arial" charset="0"/>
              <a:buChar char="•"/>
            </a:pPr>
            <a:r>
              <a:rPr lang="en-US" sz="2200" b="1">
                <a:latin typeface="Arial"/>
                <a:ea typeface="SimSun"/>
                <a:cs typeface="Arial"/>
              </a:rPr>
              <a:t>Local approach needed:</a:t>
            </a:r>
            <a:r>
              <a:rPr lang="en-US" sz="2200">
                <a:latin typeface="Arial"/>
                <a:ea typeface="SimSun"/>
                <a:cs typeface="Arial"/>
              </a:rPr>
              <a:t>  MCC stresses a localized approach to community engagement that respects community relationship to land and community dynamics; local language skills will be important. </a:t>
            </a:r>
          </a:p>
          <a:p>
            <a:pPr marL="342900" indent="-342900">
              <a:buFont typeface="Arial" charset="0"/>
              <a:buChar char="•"/>
            </a:pPr>
            <a:r>
              <a:rPr lang="en-US" sz="2200" b="1">
                <a:latin typeface="Arial"/>
                <a:ea typeface="SimSun"/>
                <a:cs typeface="Arial"/>
              </a:rPr>
              <a:t>Coordination with other implementers:</a:t>
            </a:r>
            <a:r>
              <a:rPr lang="en-US" sz="2200">
                <a:latin typeface="Arial"/>
                <a:ea typeface="SimSun"/>
                <a:cs typeface="Arial"/>
              </a:rPr>
              <a:t>  MCC requires deep coordination with other implementing partners:</a:t>
            </a:r>
            <a:endParaRPr lang="en-US" sz="2200">
              <a:latin typeface="Arial"/>
              <a:cs typeface="Arial"/>
            </a:endParaRPr>
          </a:p>
          <a:p>
            <a:pPr marL="800100" lvl="1" indent="-342900">
              <a:buFont typeface="Courier New" panose="02070309020205020404" pitchFamily="49" charset="0"/>
              <a:buChar char="o"/>
            </a:pPr>
            <a:r>
              <a:rPr lang="en-US" sz="2200">
                <a:latin typeface="Arial"/>
                <a:ea typeface="SimSun"/>
                <a:cs typeface="Arial"/>
              </a:rPr>
              <a:t>SIG – on all social license issues to build capacity and knowledge</a:t>
            </a:r>
          </a:p>
          <a:p>
            <a:pPr marL="800100" lvl="1" indent="-342900">
              <a:buFont typeface="Courier New" panose="02070309020205020404" pitchFamily="49" charset="0"/>
              <a:buChar char="o"/>
            </a:pPr>
            <a:r>
              <a:rPr lang="en-US" sz="2200">
                <a:latin typeface="Arial"/>
                <a:ea typeface="SimSun"/>
                <a:cs typeface="Arial"/>
              </a:rPr>
              <a:t>Investor-Facing partner (International Public Org) – on land and social license </a:t>
            </a:r>
            <a:endParaRPr lang="en-US"/>
          </a:p>
          <a:p>
            <a:pPr marL="800100" lvl="1" indent="-342900">
              <a:buFont typeface="Courier New" panose="02070309020205020404" pitchFamily="49" charset="0"/>
              <a:buChar char="o"/>
            </a:pPr>
            <a:r>
              <a:rPr lang="en-US" sz="2200">
                <a:latin typeface="Arial"/>
                <a:ea typeface="SimSun"/>
                <a:cs typeface="Arial"/>
              </a:rPr>
              <a:t>Cross-Cutting Program Support Services contractor – on facilitated governance reform, monitoring and evaluation, and communications and meeting facilitation</a:t>
            </a:r>
          </a:p>
          <a:p>
            <a:pPr marL="342900" indent="-342900">
              <a:buFont typeface="Arial" charset="0"/>
              <a:buChar char="•"/>
            </a:pPr>
            <a:r>
              <a:rPr lang="en-US" sz="2200" b="1">
                <a:latin typeface="Arial"/>
                <a:ea typeface="SimSun"/>
                <a:cs typeface="Arial"/>
              </a:rPr>
              <a:t>MCC encourages partnering among bidders:  </a:t>
            </a:r>
            <a:r>
              <a:rPr lang="en-US" sz="2200">
                <a:latin typeface="Arial"/>
                <a:ea typeface="SimSun"/>
                <a:cs typeface="Arial"/>
              </a:rPr>
              <a:t>to ensure the most appropriate, innovative, and effective solutions.</a:t>
            </a:r>
          </a:p>
        </p:txBody>
      </p:sp>
      <p:sp>
        <p:nvSpPr>
          <p:cNvPr id="3" name="Slide Number Placeholder 2"/>
          <p:cNvSpPr>
            <a:spLocks noGrp="1"/>
          </p:cNvSpPr>
          <p:nvPr>
            <p:ph type="sldNum" sz="quarter" idx="12"/>
          </p:nvPr>
        </p:nvSpPr>
        <p:spPr/>
        <p:txBody>
          <a:bodyPr/>
          <a:lstStyle/>
          <a:p>
            <a:fld id="{9A920DAB-9302-4E3F-B383-4C952A8CC1CA}" type="slidenum">
              <a:rPr lang="en-US" smtClean="0"/>
              <a:t>33</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08239"/>
            <a:ext cx="846545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Community Engagement Summary</a:t>
            </a:r>
            <a:endParaRPr lang="en-US"/>
          </a:p>
        </p:txBody>
      </p:sp>
    </p:spTree>
    <p:extLst>
      <p:ext uri="{BB962C8B-B14F-4D97-AF65-F5344CB8AC3E}">
        <p14:creationId xmlns:p14="http://schemas.microsoft.com/office/powerpoint/2010/main" val="3558654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A920DAB-9302-4E3F-B383-4C952A8CC1CA}" type="slidenum">
              <a:rPr lang="en-US" smtClean="0"/>
              <a:t>34</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1863271" y="3095625"/>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buFontTx/>
            </a:pPr>
            <a:r>
              <a:rPr lang="en-US" sz="3600" b="1">
                <a:latin typeface="Arial"/>
                <a:ea typeface="SimSun"/>
                <a:cs typeface="Arial"/>
              </a:rPr>
              <a:t>Questions</a:t>
            </a:r>
            <a:endParaRPr lang="en-US"/>
          </a:p>
        </p:txBody>
      </p:sp>
    </p:spTree>
    <p:extLst>
      <p:ext uri="{BB962C8B-B14F-4D97-AF65-F5344CB8AC3E}">
        <p14:creationId xmlns:p14="http://schemas.microsoft.com/office/powerpoint/2010/main" val="299791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838200" y="1466203"/>
            <a:ext cx="10703625" cy="539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charset="0"/>
              <a:defRPr sz="2000">
                <a:solidFill>
                  <a:srgbClr val="002664"/>
                </a:solidFill>
                <a:latin typeface="Arial" charset="0"/>
                <a:ea typeface="SimSun" charset="-122"/>
              </a:defRPr>
            </a:lvl1pPr>
            <a:lvl2pPr>
              <a:spcBef>
                <a:spcPts val="700"/>
              </a:spcBef>
              <a:buClr>
                <a:srgbClr val="000000"/>
              </a:buClr>
              <a:buSzPct val="100000"/>
              <a:buFont typeface="Times New Roman" charset="0"/>
              <a:defRPr sz="2000">
                <a:solidFill>
                  <a:srgbClr val="002664"/>
                </a:solidFill>
                <a:latin typeface="Arial" charset="0"/>
                <a:ea typeface="SimSun" charset="-122"/>
              </a:defRPr>
            </a:lvl2pPr>
            <a:lvl3pPr>
              <a:spcBef>
                <a:spcPts val="600"/>
              </a:spcBef>
              <a:buClr>
                <a:srgbClr val="000000"/>
              </a:buClr>
              <a:buSzPct val="100000"/>
              <a:buFont typeface="Times New Roman" charset="0"/>
              <a:defRPr sz="2000">
                <a:solidFill>
                  <a:srgbClr val="002664"/>
                </a:solidFill>
                <a:latin typeface="Arial" charset="0"/>
                <a:ea typeface="SimSun" charset="-122"/>
              </a:defRPr>
            </a:lvl3pPr>
            <a:lvl4pPr>
              <a:spcBef>
                <a:spcPts val="500"/>
              </a:spcBef>
              <a:buClr>
                <a:srgbClr val="000000"/>
              </a:buClr>
              <a:buSzPct val="100000"/>
              <a:buFont typeface="Times New Roman" charset="0"/>
              <a:defRPr sz="2000">
                <a:solidFill>
                  <a:srgbClr val="002664"/>
                </a:solidFill>
                <a:latin typeface="Arial" charset="0"/>
                <a:ea typeface="SimSun" charset="-122"/>
              </a:defRPr>
            </a:lvl4pPr>
            <a:lvl5pPr>
              <a:spcBef>
                <a:spcPts val="500"/>
              </a:spcBef>
              <a:buClr>
                <a:srgbClr val="000000"/>
              </a:buClr>
              <a:buSzPct val="100000"/>
              <a:buFont typeface="Times New Roman" charset="0"/>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defRPr sz="2000">
                <a:solidFill>
                  <a:srgbClr val="002664"/>
                </a:solidFill>
                <a:latin typeface="Arial" charset="0"/>
                <a:ea typeface="SimSun" charset="-122"/>
              </a:defRPr>
            </a:lvl9pPr>
          </a:lstStyle>
          <a:p>
            <a:pPr marL="342900" indent="-342900">
              <a:buFont typeface="Arial" charset="0"/>
              <a:buChar char="•"/>
            </a:pPr>
            <a:r>
              <a:rPr lang="en-US" sz="2400">
                <a:latin typeface="Arial"/>
                <a:ea typeface="SimSun"/>
                <a:cs typeface="Arial"/>
              </a:rPr>
              <a:t>Attendee list, Q&amp;As, and all written event materials will be posted on beta.SAM.gov by next week. (If you do not want your contact info shared, email </a:t>
            </a:r>
            <a:r>
              <a:rPr lang="en-US" sz="2400">
                <a:latin typeface="Arial"/>
                <a:ea typeface="SimSun"/>
                <a:cs typeface="Arial"/>
                <a:hlinkClick r:id="rId3"/>
              </a:rPr>
              <a:t>guoc@mcc.gov</a:t>
            </a:r>
            <a:r>
              <a:rPr lang="en-US" sz="2400">
                <a:latin typeface="Arial"/>
                <a:ea typeface="SimSun"/>
                <a:cs typeface="Arial"/>
              </a:rPr>
              <a:t> and </a:t>
            </a:r>
            <a:r>
              <a:rPr lang="en-US" sz="2400">
                <a:latin typeface="Arial"/>
                <a:ea typeface="SimSun"/>
                <a:cs typeface="Arial"/>
                <a:hlinkClick r:id="rId4"/>
              </a:rPr>
              <a:t>naranjoj@mcc.gov</a:t>
            </a:r>
            <a:r>
              <a:rPr lang="en-US" sz="2400">
                <a:latin typeface="Arial"/>
                <a:ea typeface="SimSun"/>
                <a:cs typeface="Arial"/>
              </a:rPr>
              <a:t> by 2/26/21 @ 4 pm ET)</a:t>
            </a:r>
          </a:p>
          <a:p>
            <a:pPr marL="342900" indent="-342900">
              <a:buFont typeface="Arial" charset="0"/>
              <a:buChar char="•"/>
            </a:pPr>
            <a:r>
              <a:rPr lang="en-US" sz="2400">
                <a:latin typeface="Arial"/>
                <a:ea typeface="SimSun"/>
                <a:cs typeface="Arial"/>
              </a:rPr>
              <a:t>It is the vendor's responsibility to monitor beta.SAM.gov and/or grants.gov (as applicable) for the solicitation/funding opportunity announcement.</a:t>
            </a:r>
          </a:p>
          <a:p>
            <a:pPr marL="342900" indent="-342900">
              <a:buFont typeface="Arial" charset="0"/>
              <a:buChar char="•"/>
            </a:pPr>
            <a:r>
              <a:rPr lang="en-US" sz="2400">
                <a:latin typeface="Arial"/>
                <a:ea typeface="SimSun"/>
                <a:cs typeface="Arial"/>
              </a:rPr>
              <a:t>Additional feedback on technical and procurement-specific issues may be submitted to the following POCs:</a:t>
            </a:r>
          </a:p>
          <a:p>
            <a:pPr marL="800100" lvl="1" indent="-342900">
              <a:buFont typeface="Wingdings" charset="0"/>
              <a:buChar char="Ø"/>
            </a:pPr>
            <a:r>
              <a:rPr lang="en-US" sz="2400" b="1">
                <a:latin typeface="Arial"/>
                <a:ea typeface="SimSun"/>
                <a:cs typeface="Arial"/>
              </a:rPr>
              <a:t>CCPS:</a:t>
            </a:r>
            <a:r>
              <a:rPr lang="en-US" sz="2400">
                <a:latin typeface="Arial"/>
                <a:ea typeface="SimSun"/>
                <a:cs typeface="Arial"/>
              </a:rPr>
              <a:t> Jackie Naranjo (</a:t>
            </a:r>
            <a:r>
              <a:rPr lang="en-US" sz="2400">
                <a:latin typeface="Arial"/>
                <a:ea typeface="SimSun"/>
                <a:cs typeface="Arial"/>
                <a:hlinkClick r:id="rId4"/>
              </a:rPr>
              <a:t>naranjoj@mcc.gov</a:t>
            </a:r>
            <a:r>
              <a:rPr lang="en-US" sz="2400">
                <a:latin typeface="Arial"/>
                <a:ea typeface="SimSun"/>
                <a:cs typeface="Arial"/>
              </a:rPr>
              <a:t>), Cindy Guo (</a:t>
            </a:r>
            <a:r>
              <a:rPr lang="en-US" sz="2400">
                <a:latin typeface="Arial"/>
                <a:ea typeface="SimSun"/>
                <a:cs typeface="Arial"/>
                <a:hlinkClick r:id="rId3"/>
              </a:rPr>
              <a:t>guoc@mcc.gov</a:t>
            </a:r>
            <a:r>
              <a:rPr lang="en-US" sz="2400">
                <a:latin typeface="Arial"/>
                <a:ea typeface="SimSun"/>
                <a:cs typeface="Arial"/>
              </a:rPr>
              <a:t>), and Dave Fuller (</a:t>
            </a:r>
            <a:r>
              <a:rPr lang="en-US" sz="2400">
                <a:latin typeface="Arial"/>
                <a:ea typeface="SimSun"/>
                <a:cs typeface="Arial"/>
                <a:hlinkClick r:id="rId5"/>
              </a:rPr>
              <a:t>fullerdf@mcc.gov</a:t>
            </a:r>
            <a:r>
              <a:rPr lang="en-US" sz="2400">
                <a:latin typeface="Arial"/>
                <a:ea typeface="SimSun"/>
                <a:cs typeface="Arial"/>
              </a:rPr>
              <a:t>)</a:t>
            </a:r>
          </a:p>
          <a:p>
            <a:pPr marL="800100" lvl="1" indent="-342900">
              <a:buFont typeface="Wingdings" charset="0"/>
              <a:buChar char="Ø"/>
            </a:pPr>
            <a:r>
              <a:rPr lang="en-US" sz="2400" b="1">
                <a:latin typeface="Arial"/>
                <a:ea typeface="SimSun"/>
                <a:cs typeface="Arial"/>
              </a:rPr>
              <a:t>Community Engagement: </a:t>
            </a:r>
            <a:r>
              <a:rPr lang="en-US" sz="2400">
                <a:latin typeface="Arial"/>
                <a:ea typeface="SimSun"/>
                <a:cs typeface="Arial"/>
              </a:rPr>
              <a:t>Regina Maxwell (</a:t>
            </a:r>
            <a:r>
              <a:rPr lang="en-US" sz="2400">
                <a:latin typeface="Arial"/>
                <a:ea typeface="SimSun"/>
                <a:cs typeface="Arial"/>
                <a:hlinkClick r:id="rId6"/>
              </a:rPr>
              <a:t>Maxwellre@mcc.gov</a:t>
            </a:r>
            <a:r>
              <a:rPr lang="en-US" sz="2400">
                <a:latin typeface="Arial"/>
                <a:ea typeface="SimSun"/>
                <a:cs typeface="Arial"/>
              </a:rPr>
              <a:t>) and </a:t>
            </a:r>
            <a:r>
              <a:rPr lang="en-US" sz="2400" err="1">
                <a:latin typeface="Arial"/>
                <a:ea typeface="SimSun"/>
                <a:cs typeface="Arial"/>
              </a:rPr>
              <a:t>Yembeka</a:t>
            </a:r>
            <a:r>
              <a:rPr lang="en-US" sz="2400">
                <a:latin typeface="Arial"/>
                <a:ea typeface="SimSun"/>
                <a:cs typeface="Arial"/>
              </a:rPr>
              <a:t> </a:t>
            </a:r>
            <a:r>
              <a:rPr lang="en-US" sz="2400" err="1">
                <a:latin typeface="Arial"/>
                <a:ea typeface="SimSun"/>
                <a:cs typeface="Arial"/>
              </a:rPr>
              <a:t>Kapakasa</a:t>
            </a:r>
            <a:r>
              <a:rPr lang="en-US" sz="2400">
                <a:latin typeface="Arial"/>
                <a:ea typeface="SimSun"/>
                <a:cs typeface="Arial"/>
              </a:rPr>
              <a:t> (</a:t>
            </a:r>
            <a:r>
              <a:rPr lang="en-US" sz="2400">
                <a:latin typeface="Arial"/>
                <a:ea typeface="SimSun"/>
                <a:cs typeface="Arial"/>
                <a:hlinkClick r:id="rId7"/>
              </a:rPr>
              <a:t>Kapakasay@mcc.gov</a:t>
            </a:r>
            <a:r>
              <a:rPr lang="en-US" sz="2400">
                <a:latin typeface="Arial"/>
                <a:ea typeface="SimSun"/>
                <a:cs typeface="Arial"/>
              </a:rPr>
              <a:t>)</a:t>
            </a:r>
          </a:p>
          <a:p>
            <a:pPr marL="342900" indent="-342900">
              <a:buFont typeface="Arial" charset="0"/>
              <a:buChar char="•"/>
            </a:pPr>
            <a:r>
              <a:rPr lang="en-US" sz="2400">
                <a:latin typeface="Arial"/>
                <a:ea typeface="SimSun"/>
                <a:cs typeface="Arial"/>
              </a:rPr>
              <a:t>Attendees are encouraged to send in written feedback regarding areas for improvement for future MCC industry days.</a:t>
            </a:r>
          </a:p>
        </p:txBody>
      </p:sp>
      <p:sp>
        <p:nvSpPr>
          <p:cNvPr id="3" name="Slide Number Placeholder 2"/>
          <p:cNvSpPr>
            <a:spLocks noGrp="1"/>
          </p:cNvSpPr>
          <p:nvPr>
            <p:ph type="sldNum" sz="quarter" idx="12"/>
          </p:nvPr>
        </p:nvSpPr>
        <p:spPr/>
        <p:txBody>
          <a:bodyPr/>
          <a:lstStyle/>
          <a:p>
            <a:fld id="{9A920DAB-9302-4E3F-B383-4C952A8CC1CA}" type="slidenum">
              <a:rPr lang="en-US" smtClean="0"/>
              <a:t>35</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pPr>
            <a:r>
              <a:rPr lang="en-US" sz="3600" b="1">
                <a:latin typeface="Arial"/>
                <a:ea typeface="SimSun"/>
                <a:cs typeface="Arial"/>
              </a:rPr>
              <a:t>Closing Remarks/Next Steps</a:t>
            </a:r>
            <a:endParaRPr lang="en-US"/>
          </a:p>
        </p:txBody>
      </p:sp>
    </p:spTree>
    <p:extLst>
      <p:ext uri="{BB962C8B-B14F-4D97-AF65-F5344CB8AC3E}">
        <p14:creationId xmlns:p14="http://schemas.microsoft.com/office/powerpoint/2010/main" val="444482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34C0CB-7C8B-48D2-AB5D-18A78EEF3EFA}"/>
              </a:ext>
            </a:extLst>
          </p:cNvPr>
          <p:cNvSpPr>
            <a:spLocks noGrp="1"/>
          </p:cNvSpPr>
          <p:nvPr>
            <p:ph type="body" idx="1"/>
          </p:nvPr>
        </p:nvSpPr>
        <p:spPr>
          <a:xfrm>
            <a:off x="930773" y="1362715"/>
            <a:ext cx="5157787" cy="823912"/>
          </a:xfrm>
          <a:solidFill>
            <a:schemeClr val="accent3">
              <a:lumMod val="20000"/>
              <a:lumOff val="80000"/>
            </a:schemeClr>
          </a:solidFill>
        </p:spPr>
        <p:txBody>
          <a:bodyPr/>
          <a:lstStyle/>
          <a:p>
            <a:pPr algn="ctr"/>
            <a:r>
              <a:rPr lang="en-US" i="1">
                <a:latin typeface="Arial"/>
                <a:cs typeface="Arial"/>
              </a:rPr>
              <a:t>Cross-Cutting Program Support (CCPS) Procurement</a:t>
            </a:r>
            <a:endParaRPr lang="en-US">
              <a:cs typeface="Calibri" panose="020F0502020204030204"/>
            </a:endParaRPr>
          </a:p>
        </p:txBody>
      </p:sp>
      <p:sp>
        <p:nvSpPr>
          <p:cNvPr id="5" name="Content Placeholder 4">
            <a:extLst>
              <a:ext uri="{FF2B5EF4-FFF2-40B4-BE49-F238E27FC236}">
                <a16:creationId xmlns:a16="http://schemas.microsoft.com/office/drawing/2014/main" id="{CD8CF892-7E6F-4414-ADC7-144D275179AE}"/>
              </a:ext>
            </a:extLst>
          </p:cNvPr>
          <p:cNvSpPr>
            <a:spLocks noGrp="1"/>
          </p:cNvSpPr>
          <p:nvPr>
            <p:ph sz="half" idx="2"/>
          </p:nvPr>
        </p:nvSpPr>
        <p:spPr>
          <a:xfrm>
            <a:off x="930773" y="2186627"/>
            <a:ext cx="5157787" cy="3684588"/>
          </a:xfrm>
        </p:spPr>
        <p:txBody>
          <a:bodyPr vert="horz" lIns="91440" tIns="45720" rIns="91440" bIns="45720" rtlCol="0" anchor="t">
            <a:normAutofit lnSpcReduction="10000"/>
          </a:bodyPr>
          <a:lstStyle/>
          <a:p>
            <a:r>
              <a:rPr lang="en-US" sz="2400">
                <a:latin typeface="Arial"/>
                <a:cs typeface="Arial"/>
              </a:rPr>
              <a:t>Jacqueline Naranjo – Contracting Officer</a:t>
            </a:r>
          </a:p>
          <a:p>
            <a:r>
              <a:rPr lang="en-US" sz="2400">
                <a:latin typeface="Arial"/>
                <a:cs typeface="Arial"/>
              </a:rPr>
              <a:t>Cindy Guo/Dave Fuller – Contract Specialist</a:t>
            </a:r>
          </a:p>
          <a:p>
            <a:r>
              <a:rPr lang="en-US" sz="2400">
                <a:latin typeface="Arial"/>
                <a:cs typeface="Arial"/>
              </a:rPr>
              <a:t>Grace Morgan – Solomon Islands Country Team Lead (CTL)</a:t>
            </a:r>
          </a:p>
          <a:p>
            <a:r>
              <a:rPr lang="en-US" sz="2400">
                <a:latin typeface="Arial"/>
                <a:cs typeface="Arial"/>
              </a:rPr>
              <a:t>Emily Schultz – Policy Officer</a:t>
            </a:r>
          </a:p>
          <a:p>
            <a:r>
              <a:rPr lang="en-US" sz="2400">
                <a:latin typeface="Arial"/>
                <a:cs typeface="Arial"/>
              </a:rPr>
              <a:t>Brad Cunningham – ALTIF Co-Lead</a:t>
            </a:r>
          </a:p>
          <a:p>
            <a:r>
              <a:rPr lang="en-US" sz="2400">
                <a:latin typeface="Arial"/>
                <a:cs typeface="Arial"/>
              </a:rPr>
              <a:t>Matt Kuniholm – FoVEP Lead</a:t>
            </a:r>
          </a:p>
          <a:p>
            <a:endParaRPr lang="en-US" sz="2400">
              <a:latin typeface="Arial"/>
              <a:cs typeface="Arial"/>
            </a:endParaRPr>
          </a:p>
        </p:txBody>
      </p:sp>
      <p:sp>
        <p:nvSpPr>
          <p:cNvPr id="6" name="Text Placeholder 5">
            <a:extLst>
              <a:ext uri="{FF2B5EF4-FFF2-40B4-BE49-F238E27FC236}">
                <a16:creationId xmlns:a16="http://schemas.microsoft.com/office/drawing/2014/main" id="{96EBDC89-5640-41D1-AB38-434130E55EE0}"/>
              </a:ext>
            </a:extLst>
          </p:cNvPr>
          <p:cNvSpPr>
            <a:spLocks noGrp="1"/>
          </p:cNvSpPr>
          <p:nvPr>
            <p:ph type="body" sz="quarter" idx="3"/>
          </p:nvPr>
        </p:nvSpPr>
        <p:spPr>
          <a:xfrm>
            <a:off x="6263185" y="1362715"/>
            <a:ext cx="5183188" cy="823912"/>
          </a:xfrm>
          <a:solidFill>
            <a:schemeClr val="accent3">
              <a:lumMod val="20000"/>
              <a:lumOff val="80000"/>
            </a:schemeClr>
          </a:solidFill>
        </p:spPr>
        <p:txBody>
          <a:bodyPr/>
          <a:lstStyle/>
          <a:p>
            <a:pPr algn="ctr"/>
            <a:r>
              <a:rPr lang="en-US" i="1">
                <a:latin typeface="Arial"/>
                <a:cs typeface="Arial"/>
              </a:rPr>
              <a:t>Community Engagement Procurement</a:t>
            </a:r>
            <a:endParaRPr lang="en-US">
              <a:cs typeface="Calibri" panose="020F0502020204030204"/>
            </a:endParaRPr>
          </a:p>
        </p:txBody>
      </p:sp>
      <p:sp>
        <p:nvSpPr>
          <p:cNvPr id="7" name="Content Placeholder 6">
            <a:extLst>
              <a:ext uri="{FF2B5EF4-FFF2-40B4-BE49-F238E27FC236}">
                <a16:creationId xmlns:a16="http://schemas.microsoft.com/office/drawing/2014/main" id="{40671ECE-7257-4D17-8C22-A9D789905C12}"/>
              </a:ext>
            </a:extLst>
          </p:cNvPr>
          <p:cNvSpPr>
            <a:spLocks noGrp="1"/>
          </p:cNvSpPr>
          <p:nvPr>
            <p:ph sz="quarter" idx="4"/>
          </p:nvPr>
        </p:nvSpPr>
        <p:spPr>
          <a:xfrm>
            <a:off x="6263185" y="2186627"/>
            <a:ext cx="5183188" cy="3684588"/>
          </a:xfrm>
        </p:spPr>
        <p:txBody>
          <a:bodyPr vert="horz" lIns="91440" tIns="45720" rIns="91440" bIns="45720" rtlCol="0" anchor="t">
            <a:normAutofit lnSpcReduction="10000"/>
          </a:bodyPr>
          <a:lstStyle/>
          <a:p>
            <a:r>
              <a:rPr lang="en-US" sz="2400">
                <a:latin typeface="Arial"/>
                <a:cs typeface="Arial"/>
              </a:rPr>
              <a:t>Regina Maxwell – Contracting/ Agreement Officer</a:t>
            </a:r>
            <a:endParaRPr lang="en-US" sz="2400">
              <a:ea typeface="+mn-lt"/>
              <a:cs typeface="+mn-lt"/>
            </a:endParaRPr>
          </a:p>
          <a:p>
            <a:r>
              <a:rPr lang="en-US" sz="2400">
                <a:latin typeface="Arial"/>
                <a:cs typeface="Arial"/>
              </a:rPr>
              <a:t>Yembeka Kapakasa – Contract/ Agreement Specialist</a:t>
            </a:r>
            <a:endParaRPr lang="en-US" sz="2400">
              <a:ea typeface="+mn-lt"/>
              <a:cs typeface="+mn-lt"/>
            </a:endParaRPr>
          </a:p>
          <a:p>
            <a:r>
              <a:rPr lang="en-US" sz="2400">
                <a:latin typeface="Arial"/>
                <a:cs typeface="Arial"/>
              </a:rPr>
              <a:t>Grace Morgan – Solomon Islands Country Team Lead (CTL)</a:t>
            </a:r>
          </a:p>
          <a:p>
            <a:r>
              <a:rPr lang="en-US" sz="2400">
                <a:latin typeface="Arial"/>
                <a:cs typeface="Arial"/>
              </a:rPr>
              <a:t>Steve Dobrilovic – ALTIF Co-Lead</a:t>
            </a:r>
            <a:endParaRPr lang="en-US" sz="2400">
              <a:ea typeface="+mn-lt"/>
              <a:cs typeface="+mn-lt"/>
            </a:endParaRPr>
          </a:p>
          <a:p>
            <a:r>
              <a:rPr lang="en-US" sz="2400">
                <a:latin typeface="Arial"/>
                <a:ea typeface="+mn-lt"/>
                <a:cs typeface="Arial"/>
              </a:rPr>
              <a:t>Ryan Johnson – Senior Director, Strategic Partnerships</a:t>
            </a:r>
          </a:p>
          <a:p>
            <a:endParaRPr lang="en-US" sz="2400">
              <a:latin typeface="Arial"/>
              <a:cs typeface="Arial"/>
            </a:endParaRPr>
          </a:p>
          <a:p>
            <a:endParaRPr lang="en-US" sz="2400">
              <a:latin typeface="Arial"/>
              <a:cs typeface="Arial"/>
            </a:endParaRPr>
          </a:p>
          <a:p>
            <a:endParaRPr lang="en-US" sz="2400">
              <a:latin typeface="Arial"/>
              <a:cs typeface="Arial"/>
            </a:endParaRPr>
          </a:p>
        </p:txBody>
      </p:sp>
      <p:sp>
        <p:nvSpPr>
          <p:cNvPr id="3" name="Slide Number Placeholder 2"/>
          <p:cNvSpPr>
            <a:spLocks noGrp="1"/>
          </p:cNvSpPr>
          <p:nvPr>
            <p:ph type="sldNum" sz="quarter" idx="12"/>
          </p:nvPr>
        </p:nvSpPr>
        <p:spPr/>
        <p:txBody>
          <a:bodyPr/>
          <a:lstStyle/>
          <a:p>
            <a:fld id="{9A920DAB-9302-4E3F-B383-4C952A8CC1CA}" type="slidenum">
              <a:rPr lang="en-US" smtClean="0"/>
              <a:t>4</a:t>
            </a:fld>
            <a:endParaRPr lang="en-US"/>
          </a:p>
        </p:txBody>
      </p:sp>
      <p:pic>
        <p:nvPicPr>
          <p:cNvPr id="9" name="Picture 3">
            <a:extLst>
              <a:ext uri="{FF2B5EF4-FFF2-40B4-BE49-F238E27FC236}">
                <a16:creationId xmlns:a16="http://schemas.microsoft.com/office/drawing/2014/main" id="{C237E413-12AA-41B3-8F70-F13DEA8A1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B07D9EE2-ED5D-4EE5-9069-99793DE5A4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
            <a:extLst>
              <a:ext uri="{FF2B5EF4-FFF2-40B4-BE49-F238E27FC236}">
                <a16:creationId xmlns:a16="http://schemas.microsoft.com/office/drawing/2014/main" id="{ECECC94E-9D61-460D-8CD0-1CCFD96AE781}"/>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pPr>
            <a:r>
              <a:rPr lang="en-US" sz="3600" b="1">
                <a:latin typeface="Arial"/>
                <a:ea typeface="SimSun"/>
                <a:cs typeface="Arial"/>
              </a:rPr>
              <a:t>Team Introductions</a:t>
            </a:r>
            <a:endParaRPr lang="en-US"/>
          </a:p>
        </p:txBody>
      </p:sp>
    </p:spTree>
    <p:extLst>
      <p:ext uri="{BB962C8B-B14F-4D97-AF65-F5344CB8AC3E}">
        <p14:creationId xmlns:p14="http://schemas.microsoft.com/office/powerpoint/2010/main" val="1632376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77469E61-C48F-4DD3-8D84-E218EEC87138}"/>
              </a:ext>
            </a:extLst>
          </p:cNvPr>
          <p:cNvSpPr>
            <a:spLocks noGrp="1"/>
          </p:cNvSpPr>
          <p:nvPr>
            <p:ph type="sldNum" sz="quarter" idx="12"/>
          </p:nvPr>
        </p:nvSpPr>
        <p:spPr>
          <a:xfrm>
            <a:off x="8610600" y="6356350"/>
            <a:ext cx="2743200" cy="365125"/>
          </a:xfrm>
        </p:spPr>
        <p:txBody>
          <a:bodyPr/>
          <a:lstStyle/>
          <a:p>
            <a:fld id="{9A920DAB-9302-4E3F-B383-4C952A8CC1CA}" type="slidenum">
              <a:rPr lang="en-US" smtClean="0"/>
              <a:t>5</a:t>
            </a:fld>
            <a:endParaRPr lang="en-US"/>
          </a:p>
        </p:txBody>
      </p:sp>
      <p:pic>
        <p:nvPicPr>
          <p:cNvPr id="10" name="Picture 3">
            <a:extLst>
              <a:ext uri="{FF2B5EF4-FFF2-40B4-BE49-F238E27FC236}">
                <a16:creationId xmlns:a16="http://schemas.microsoft.com/office/drawing/2014/main" id="{36836A8F-FE1A-4031-BB75-D777E21E0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EEB265FE-136F-4B9E-AA3B-1E5B45EDB9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
            <a:extLst>
              <a:ext uri="{FF2B5EF4-FFF2-40B4-BE49-F238E27FC236}">
                <a16:creationId xmlns:a16="http://schemas.microsoft.com/office/drawing/2014/main" id="{DA413145-77FF-4410-9816-A2DBC9A7E86A}"/>
              </a:ext>
            </a:extLst>
          </p:cNvPr>
          <p:cNvSpPr txBox="1">
            <a:spLocks noChangeArrowheads="1"/>
          </p:cNvSpPr>
          <p:nvPr/>
        </p:nvSpPr>
        <p:spPr bwMode="auto">
          <a:xfrm>
            <a:off x="1863271" y="2803102"/>
            <a:ext cx="8465458" cy="12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eaLnBrk="1" hangingPunct="1">
              <a:spcBef>
                <a:spcPct val="0"/>
              </a:spcBef>
              <a:buClrTx/>
              <a:buFontTx/>
              <a:buNone/>
            </a:pPr>
            <a:r>
              <a:rPr lang="en-US" altLang="en-US" sz="3600" b="1"/>
              <a:t>Overview of MCC and </a:t>
            </a:r>
          </a:p>
          <a:p>
            <a:pPr algn="ctr" eaLnBrk="1" hangingPunct="1">
              <a:spcBef>
                <a:spcPct val="0"/>
              </a:spcBef>
              <a:buClrTx/>
              <a:buFontTx/>
              <a:buNone/>
            </a:pPr>
            <a:r>
              <a:rPr lang="en-US" altLang="en-US" sz="3600" b="1"/>
              <a:t>Solomon Islands Threshold Program</a:t>
            </a:r>
          </a:p>
        </p:txBody>
      </p:sp>
    </p:spTree>
    <p:extLst>
      <p:ext uri="{BB962C8B-B14F-4D97-AF65-F5344CB8AC3E}">
        <p14:creationId xmlns:p14="http://schemas.microsoft.com/office/powerpoint/2010/main" val="349485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1"/>
          <p:cNvSpPr>
            <a:spLocks noChangeArrowheads="1"/>
          </p:cNvSpPr>
          <p:nvPr/>
        </p:nvSpPr>
        <p:spPr bwMode="auto">
          <a:xfrm>
            <a:off x="865995" y="2273353"/>
            <a:ext cx="1046000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indent="-285750">
              <a:spcBef>
                <a:spcPts val="800"/>
              </a:spcBef>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1pPr>
            <a:lvl2pPr>
              <a:spcBef>
                <a:spcPts val="700"/>
              </a:spcBef>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2pPr>
            <a:lvl3pPr>
              <a:spcBef>
                <a:spcPts val="600"/>
              </a:spcBef>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3pPr>
            <a:lvl4pPr>
              <a:spcBef>
                <a:spcPts val="500"/>
              </a:spcBef>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4pPr>
            <a:lvl5pPr>
              <a:spcBef>
                <a:spcPts val="500"/>
              </a:spcBef>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defRPr sz="2000">
                <a:solidFill>
                  <a:srgbClr val="002664"/>
                </a:solidFill>
                <a:latin typeface="Arial" panose="020B0604020202020204" pitchFamily="34" charset="0"/>
                <a:ea typeface="SimSun" panose="02010600030101010101" pitchFamily="2" charset="-122"/>
              </a:defRPr>
            </a:lvl9pPr>
          </a:lstStyle>
          <a:p>
            <a:pPr marL="457200" indent="-337820">
              <a:spcBef>
                <a:spcPts val="0"/>
              </a:spcBef>
              <a:buClr>
                <a:srgbClr val="002664"/>
              </a:buClr>
              <a:buFont typeface="Arial" panose="020B0604020202020204" pitchFamily="34" charset="0"/>
              <a:buChar char="•"/>
            </a:pPr>
            <a:r>
              <a:rPr lang="en-US" altLang="en-US" sz="2800">
                <a:latin typeface="Arial"/>
                <a:ea typeface="SimSun"/>
                <a:cs typeface="Times New Roman"/>
              </a:rPr>
              <a:t>MCC is a U.S. Government agency that assists foreign countries in </a:t>
            </a:r>
            <a:r>
              <a:rPr lang="en-US" altLang="en-US" sz="2800" b="1">
                <a:latin typeface="Arial"/>
                <a:ea typeface="SimSun"/>
                <a:cs typeface="Times New Roman"/>
              </a:rPr>
              <a:t>reducing poverty through economic growth</a:t>
            </a:r>
            <a:r>
              <a:rPr lang="en-US" altLang="en-US" sz="2800">
                <a:latin typeface="Arial"/>
                <a:ea typeface="SimSun"/>
                <a:cs typeface="Times New Roman"/>
              </a:rPr>
              <a:t>.</a:t>
            </a:r>
            <a:endParaRPr lang="en-US" sz="2800">
              <a:latin typeface="Arial"/>
              <a:ea typeface="SimSun"/>
              <a:cs typeface="Times New Roman"/>
            </a:endParaRPr>
          </a:p>
          <a:p>
            <a:pPr marL="118745" indent="0">
              <a:spcBef>
                <a:spcPts val="0"/>
              </a:spcBef>
              <a:buClr>
                <a:srgbClr val="002664"/>
              </a:buClr>
            </a:pPr>
            <a:endParaRPr lang="en-US" altLang="en-US" sz="2800">
              <a:cs typeface="Times New Roman" panose="02020603050405020304" pitchFamily="18" charset="0"/>
            </a:endParaRPr>
          </a:p>
          <a:p>
            <a:pPr marL="457200" indent="-337820">
              <a:spcBef>
                <a:spcPts val="0"/>
              </a:spcBef>
              <a:buClr>
                <a:srgbClr val="002664"/>
              </a:buClr>
              <a:buFont typeface="Arial" panose="020B0604020202020204" pitchFamily="34" charset="0"/>
              <a:buChar char="•"/>
            </a:pPr>
            <a:r>
              <a:rPr lang="en-US" sz="2800">
                <a:latin typeface="Arial"/>
                <a:ea typeface="SimSun"/>
                <a:cs typeface="Arial"/>
              </a:rPr>
              <a:t>MCC has successfully partnered with nearly </a:t>
            </a:r>
            <a:r>
              <a:rPr lang="en-US" sz="2800" b="1">
                <a:latin typeface="Arial"/>
                <a:ea typeface="SimSun"/>
                <a:cs typeface="Arial"/>
              </a:rPr>
              <a:t>30 countries </a:t>
            </a:r>
            <a:r>
              <a:rPr lang="en-US" sz="2800">
                <a:latin typeface="Arial"/>
                <a:ea typeface="SimSun"/>
                <a:cs typeface="Arial"/>
              </a:rPr>
              <a:t>on 38 hundred-million-dollar grants </a:t>
            </a:r>
            <a:r>
              <a:rPr lang="en-US" sz="2800" b="1">
                <a:latin typeface="Arial"/>
                <a:ea typeface="SimSun"/>
                <a:cs typeface="Arial"/>
              </a:rPr>
              <a:t>totaling nearly $13.5 billion</a:t>
            </a:r>
            <a:r>
              <a:rPr lang="en-US" sz="2800">
                <a:latin typeface="Arial"/>
                <a:ea typeface="SimSun"/>
                <a:cs typeface="Arial"/>
              </a:rPr>
              <a:t>. Investments from these grants have lifted millions from poverty.</a:t>
            </a:r>
          </a:p>
          <a:p>
            <a:pPr marL="457200" indent="-337820">
              <a:spcBef>
                <a:spcPts val="0"/>
              </a:spcBef>
              <a:buClr>
                <a:srgbClr val="002664"/>
              </a:buClr>
              <a:buFont typeface="Arial" panose="020B0604020202020204" pitchFamily="34" charset="0"/>
              <a:buChar char="•"/>
            </a:pPr>
            <a:endParaRPr lang="en-US" sz="2800">
              <a:latin typeface="Arial"/>
              <a:ea typeface="SimSun"/>
              <a:cs typeface="Arial"/>
            </a:endParaRPr>
          </a:p>
          <a:p>
            <a:pPr marL="457200" indent="-337820">
              <a:spcBef>
                <a:spcPts val="0"/>
              </a:spcBef>
              <a:buClr>
                <a:srgbClr val="002664"/>
              </a:buClr>
              <a:buFont typeface="Arial" panose="020B0604020202020204" pitchFamily="34" charset="0"/>
              <a:buChar char="•"/>
            </a:pPr>
            <a:r>
              <a:rPr lang="en-US" sz="2800">
                <a:latin typeface="Arial"/>
                <a:ea typeface="SimSun"/>
                <a:cs typeface="Arial"/>
              </a:rPr>
              <a:t>For more information, please visit: </a:t>
            </a:r>
            <a:r>
              <a:rPr lang="en-US" sz="2800">
                <a:latin typeface="Arial"/>
                <a:ea typeface="SimSun"/>
                <a:cs typeface="Arial"/>
                <a:hlinkClick r:id="rId3"/>
              </a:rPr>
              <a:t>https://www.mcc.gov/</a:t>
            </a:r>
            <a:r>
              <a:rPr lang="en-US" sz="2800">
                <a:latin typeface="Arial"/>
                <a:ea typeface="SimSun"/>
                <a:cs typeface="Arial"/>
              </a:rPr>
              <a:t> </a:t>
            </a:r>
          </a:p>
        </p:txBody>
      </p:sp>
      <p:pic>
        <p:nvPicPr>
          <p:cNvPr id="7" name="Picture 3">
            <a:extLst>
              <a:ext uri="{FF2B5EF4-FFF2-40B4-BE49-F238E27FC236}">
                <a16:creationId xmlns:a16="http://schemas.microsoft.com/office/drawing/2014/main" id="{A81C92A5-28A8-4A16-B0DF-CDD7843DBD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A646D1A-DFA8-48D2-9EFF-5C1306AD1A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
            <a:extLst>
              <a:ext uri="{FF2B5EF4-FFF2-40B4-BE49-F238E27FC236}">
                <a16:creationId xmlns:a16="http://schemas.microsoft.com/office/drawing/2014/main" id="{7AAFBE1C-88C1-49C7-87F8-444B3F5E049B}"/>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eaLnBrk="1" hangingPunct="1">
              <a:spcBef>
                <a:spcPct val="0"/>
              </a:spcBef>
              <a:buClrTx/>
              <a:buFontTx/>
              <a:buNone/>
            </a:pPr>
            <a:r>
              <a:rPr lang="en-US" altLang="en-US" sz="3600" b="1"/>
              <a:t>What is MCC?</a:t>
            </a:r>
          </a:p>
        </p:txBody>
      </p:sp>
      <p:sp>
        <p:nvSpPr>
          <p:cNvPr id="11" name="Slide Number Placeholder 1">
            <a:extLst>
              <a:ext uri="{FF2B5EF4-FFF2-40B4-BE49-F238E27FC236}">
                <a16:creationId xmlns:a16="http://schemas.microsoft.com/office/drawing/2014/main" id="{5A7B3084-68A4-4A97-A62A-AEA4FE4BC736}"/>
              </a:ext>
            </a:extLst>
          </p:cNvPr>
          <p:cNvSpPr>
            <a:spLocks noGrp="1"/>
          </p:cNvSpPr>
          <p:nvPr>
            <p:ph type="sldNum" sz="quarter" idx="12"/>
          </p:nvPr>
        </p:nvSpPr>
        <p:spPr>
          <a:xfrm>
            <a:off x="8610600" y="6356350"/>
            <a:ext cx="2743200" cy="365125"/>
          </a:xfrm>
        </p:spPr>
        <p:txBody>
          <a:bodyPr/>
          <a:lstStyle/>
          <a:p>
            <a:fld id="{9A920DAB-9302-4E3F-B383-4C952A8CC1CA}" type="slidenum">
              <a:rPr lang="en-US" smtClean="0"/>
              <a:t>6</a:t>
            </a:fld>
            <a:endParaRPr lang="en-US"/>
          </a:p>
        </p:txBody>
      </p:sp>
    </p:spTree>
    <p:extLst>
      <p:ext uri="{BB962C8B-B14F-4D97-AF65-F5344CB8AC3E}">
        <p14:creationId xmlns:p14="http://schemas.microsoft.com/office/powerpoint/2010/main" val="1465584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6BB7A7-3EB3-4DC2-A28F-872ED82A00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1" imgH="351" progId="TCLayout.ActiveDocument.1">
                  <p:embed/>
                </p:oleObj>
              </mc:Choice>
              <mc:Fallback>
                <p:oleObj name="think-cell Slide" r:id="rId5" imgW="351" imgH="351" progId="TCLayout.ActiveDocument.1">
                  <p:embed/>
                  <p:pic>
                    <p:nvPicPr>
                      <p:cNvPr id="5" name="Object 4" hidden="1">
                        <a:extLst>
                          <a:ext uri="{FF2B5EF4-FFF2-40B4-BE49-F238E27FC236}">
                            <a16:creationId xmlns:a16="http://schemas.microsoft.com/office/drawing/2014/main" id="{166BB7A7-3EB3-4DC2-A28F-872ED82A00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7B5B5E-91FE-45BF-8439-158E144D41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b="1">
              <a:latin typeface="Century Gothic" panose="020B0502020202020204" pitchFamily="34" charset="0"/>
              <a:ea typeface="+mj-ea"/>
              <a:cs typeface="+mj-cs"/>
              <a:sym typeface="Century Gothic" panose="020B0502020202020204" pitchFamily="34" charset="0"/>
            </a:endParaRPr>
          </a:p>
        </p:txBody>
      </p:sp>
      <p:sp>
        <p:nvSpPr>
          <p:cNvPr id="2" name="Slide Number Placeholder 1">
            <a:extLst>
              <a:ext uri="{FF2B5EF4-FFF2-40B4-BE49-F238E27FC236}">
                <a16:creationId xmlns:a16="http://schemas.microsoft.com/office/drawing/2014/main" id="{A791F30F-FA57-41DF-BA56-4B315BC8B09A}"/>
              </a:ext>
            </a:extLst>
          </p:cNvPr>
          <p:cNvSpPr>
            <a:spLocks noGrp="1"/>
          </p:cNvSpPr>
          <p:nvPr>
            <p:ph type="sldNum" sz="quarter" idx="12"/>
          </p:nvPr>
        </p:nvSpPr>
        <p:spPr/>
        <p:txBody>
          <a:bodyPr/>
          <a:lstStyle/>
          <a:p>
            <a:fld id="{A3B9A859-3C18-4535-876F-54C99B42B7AE}" type="slidenum">
              <a:rPr lang="en-US" smtClean="0"/>
              <a:t>7</a:t>
            </a:fld>
            <a:endParaRPr lang="en-US"/>
          </a:p>
        </p:txBody>
      </p:sp>
      <p:sp>
        <p:nvSpPr>
          <p:cNvPr id="6" name="Rectangle: Rounded Corners 5">
            <a:extLst>
              <a:ext uri="{FF2B5EF4-FFF2-40B4-BE49-F238E27FC236}">
                <a16:creationId xmlns:a16="http://schemas.microsoft.com/office/drawing/2014/main" id="{836ABCD5-D9E0-4883-BCE7-495CD62794BE}"/>
              </a:ext>
            </a:extLst>
          </p:cNvPr>
          <p:cNvSpPr/>
          <p:nvPr/>
        </p:nvSpPr>
        <p:spPr>
          <a:xfrm>
            <a:off x="440675" y="1592889"/>
            <a:ext cx="11310650" cy="1498076"/>
          </a:xfrm>
          <a:prstGeom prst="roundRect">
            <a:avLst>
              <a:gd name="adj" fmla="val 11422"/>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bg1"/>
                </a:solidFill>
                <a:latin typeface="Arial" panose="020B0604020202020204" pitchFamily="34" charset="0"/>
                <a:cs typeface="Arial" panose="020B0604020202020204" pitchFamily="34" charset="0"/>
              </a:rPr>
              <a:t>MCC identified two constraints to economic growth in Solomon Islands: insecure land access and unsustainable natural resource management. MCC saw both the tourism and NRM sectors as opportunities for growth and seeks to address these constraints through the following two projects:</a:t>
            </a:r>
            <a:endParaRPr lang="en-US" sz="2200" b="1">
              <a:solidFill>
                <a:schemeClr val="bg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C17A0239-21E2-44FD-B675-306E10F0B01E}"/>
              </a:ext>
            </a:extLst>
          </p:cNvPr>
          <p:cNvSpPr/>
          <p:nvPr/>
        </p:nvSpPr>
        <p:spPr>
          <a:xfrm>
            <a:off x="1289442" y="3192363"/>
            <a:ext cx="4685276" cy="3536651"/>
          </a:xfrm>
          <a:prstGeom prst="roundRect">
            <a:avLst>
              <a:gd name="adj" fmla="val 7000"/>
            </a:avLst>
          </a:prstGeom>
          <a:solidFill>
            <a:srgbClr val="3D7EDB">
              <a:alpha val="49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rgbClr val="002664"/>
                </a:solidFill>
                <a:effectLst/>
                <a:latin typeface="Arial"/>
                <a:ea typeface="Times New Roman" panose="02020603050405020304" pitchFamily="18" charset="0"/>
                <a:cs typeface="Arial"/>
              </a:rPr>
              <a:t>Accessing Land for Tourism Investment Facilitation Project (ALTIF)</a:t>
            </a:r>
          </a:p>
          <a:p>
            <a:pPr algn="ctr"/>
            <a:endParaRPr lang="en-US" sz="2000" b="1">
              <a:solidFill>
                <a:srgbClr val="002664"/>
              </a:solidFill>
              <a:latin typeface="Arial" panose="020B0604020202020204" pitchFamily="34" charset="0"/>
              <a:cs typeface="Arial" panose="020B0604020202020204" pitchFamily="34" charset="0"/>
            </a:endParaRPr>
          </a:p>
          <a:p>
            <a:pPr algn="ctr"/>
            <a:r>
              <a:rPr lang="en-US" sz="2000">
                <a:solidFill>
                  <a:srgbClr val="002664"/>
                </a:solidFill>
                <a:latin typeface="Arial"/>
                <a:cs typeface="Arial"/>
              </a:rPr>
              <a:t>ALTIF aims to improve access to land to increase tourism investment in Solomon Islands, which is expected to deliver jobs and productivity gains, increased purchases of local products and services, and foreign exchange benefits</a:t>
            </a:r>
            <a:r>
              <a:rPr lang="en-US" sz="2000" b="1">
                <a:solidFill>
                  <a:srgbClr val="002664"/>
                </a:solidFill>
                <a:latin typeface="Arial"/>
                <a:cs typeface="Arial"/>
              </a:rPr>
              <a:t>. </a:t>
            </a:r>
            <a:endParaRPr lang="en-US" sz="1800" b="1">
              <a:solidFill>
                <a:srgbClr val="002664"/>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3351E4-BD5C-4443-AA8D-7BD0D51A7126}"/>
              </a:ext>
            </a:extLst>
          </p:cNvPr>
          <p:cNvSpPr/>
          <p:nvPr/>
        </p:nvSpPr>
        <p:spPr>
          <a:xfrm>
            <a:off x="6426926" y="3192363"/>
            <a:ext cx="4480560" cy="3525277"/>
          </a:xfrm>
          <a:prstGeom prst="roundRect">
            <a:avLst>
              <a:gd name="adj" fmla="val 7000"/>
            </a:avLst>
          </a:prstGeom>
          <a:solidFill>
            <a:srgbClr val="3D7EDB">
              <a:alpha val="49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2664"/>
                </a:solidFill>
                <a:effectLst/>
                <a:latin typeface="Arial" panose="020B0604020202020204" pitchFamily="34" charset="0"/>
                <a:ea typeface="Times New Roman" panose="02020603050405020304" pitchFamily="18" charset="0"/>
                <a:cs typeface="Arial" panose="020B0604020202020204" pitchFamily="34" charset="0"/>
              </a:rPr>
              <a:t>Forest Value Enhancement Project </a:t>
            </a:r>
            <a:r>
              <a:rPr lang="en-US" sz="2000" b="1">
                <a:solidFill>
                  <a:srgbClr val="002664"/>
                </a:solidFill>
                <a:effectLst/>
                <a:latin typeface="Arial" panose="020B0604020202020204" pitchFamily="34" charset="0"/>
                <a:ea typeface="MS Mincho" panose="02020609040205080304" pitchFamily="49" charset="-128"/>
                <a:cs typeface="Arial" panose="020B0604020202020204" pitchFamily="34" charset="0"/>
              </a:rPr>
              <a:t>(</a:t>
            </a:r>
            <a:r>
              <a:rPr lang="en-US" sz="2000" b="1">
                <a:solidFill>
                  <a:srgbClr val="002664"/>
                </a:solidFill>
                <a:effectLst/>
                <a:latin typeface="Arial" panose="020B0604020202020204" pitchFamily="34" charset="0"/>
                <a:ea typeface="Times New Roman" panose="02020603050405020304" pitchFamily="18" charset="0"/>
                <a:cs typeface="Arial" panose="020B0604020202020204" pitchFamily="34" charset="0"/>
              </a:rPr>
              <a:t>FoVEP)</a:t>
            </a:r>
          </a:p>
          <a:p>
            <a:pPr algn="ctr"/>
            <a:endParaRPr lang="en-US" sz="2000" b="1">
              <a:solidFill>
                <a:srgbClr val="002664"/>
              </a:solidFill>
              <a:latin typeface="Arial" panose="020B0604020202020204" pitchFamily="34" charset="0"/>
              <a:cs typeface="Arial" panose="020B0604020202020204" pitchFamily="34" charset="0"/>
            </a:endParaRPr>
          </a:p>
          <a:p>
            <a:pPr algn="ctr"/>
            <a:r>
              <a:rPr lang="en-US" sz="2000">
                <a:solidFill>
                  <a:srgbClr val="002664"/>
                </a:solidFill>
                <a:latin typeface="Arial" panose="020B0604020202020204" pitchFamily="34" charset="0"/>
                <a:cs typeface="Arial" panose="020B0604020202020204" pitchFamily="34" charset="0"/>
              </a:rPr>
              <a:t>FoVEP aims to generate more reliable and sustainable benefits from Solomon Islands’ forest resources, providing an alternative to current environmentally damaging logging practices. </a:t>
            </a:r>
          </a:p>
        </p:txBody>
      </p:sp>
      <p:pic>
        <p:nvPicPr>
          <p:cNvPr id="18" name="Picture 3">
            <a:extLst>
              <a:ext uri="{FF2B5EF4-FFF2-40B4-BE49-F238E27FC236}">
                <a16:creationId xmlns:a16="http://schemas.microsoft.com/office/drawing/2014/main" id="{E9AFC6F0-0B5C-48B2-88E1-1F20EE2152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587DEA0-2552-483B-B4A5-65F913F081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
            <a:extLst>
              <a:ext uri="{FF2B5EF4-FFF2-40B4-BE49-F238E27FC236}">
                <a16:creationId xmlns:a16="http://schemas.microsoft.com/office/drawing/2014/main" id="{8A2885D4-99ED-4259-9155-9C5414E4F39E}"/>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eaLnBrk="1" hangingPunct="1">
              <a:spcBef>
                <a:spcPct val="0"/>
              </a:spcBef>
              <a:buClrTx/>
              <a:buFontTx/>
              <a:buNone/>
            </a:pPr>
            <a:r>
              <a:rPr lang="en-US" altLang="en-US" sz="3600" b="1"/>
              <a:t>Solomon Islands Threshold Program Objectives</a:t>
            </a:r>
          </a:p>
        </p:txBody>
      </p:sp>
    </p:spTree>
    <p:extLst>
      <p:ext uri="{BB962C8B-B14F-4D97-AF65-F5344CB8AC3E}">
        <p14:creationId xmlns:p14="http://schemas.microsoft.com/office/powerpoint/2010/main" val="399944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6BB7A7-3EB3-4DC2-A28F-872ED82A00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1" imgH="351" progId="TCLayout.ActiveDocument.1">
                  <p:embed/>
                </p:oleObj>
              </mc:Choice>
              <mc:Fallback>
                <p:oleObj name="think-cell Slide" r:id="rId5" imgW="351" imgH="351" progId="TCLayout.ActiveDocument.1">
                  <p:embed/>
                  <p:pic>
                    <p:nvPicPr>
                      <p:cNvPr id="5" name="Object 4" hidden="1">
                        <a:extLst>
                          <a:ext uri="{FF2B5EF4-FFF2-40B4-BE49-F238E27FC236}">
                            <a16:creationId xmlns:a16="http://schemas.microsoft.com/office/drawing/2014/main" id="{166BB7A7-3EB3-4DC2-A28F-872ED82A00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7B5B5E-91FE-45BF-8439-158E144D41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b="1">
              <a:latin typeface="Century Gothic" panose="020B0502020202020204" pitchFamily="34" charset="0"/>
              <a:ea typeface="+mj-ea"/>
              <a:cs typeface="+mj-cs"/>
              <a:sym typeface="Century Gothic" panose="020B0502020202020204" pitchFamily="34" charset="0"/>
            </a:endParaRPr>
          </a:p>
        </p:txBody>
      </p:sp>
      <p:sp>
        <p:nvSpPr>
          <p:cNvPr id="2" name="Slide Number Placeholder 1">
            <a:extLst>
              <a:ext uri="{FF2B5EF4-FFF2-40B4-BE49-F238E27FC236}">
                <a16:creationId xmlns:a16="http://schemas.microsoft.com/office/drawing/2014/main" id="{A791F30F-FA57-41DF-BA56-4B315BC8B09A}"/>
              </a:ext>
            </a:extLst>
          </p:cNvPr>
          <p:cNvSpPr>
            <a:spLocks noGrp="1"/>
          </p:cNvSpPr>
          <p:nvPr>
            <p:ph type="sldNum" sz="quarter" idx="12"/>
          </p:nvPr>
        </p:nvSpPr>
        <p:spPr/>
        <p:txBody>
          <a:bodyPr/>
          <a:lstStyle/>
          <a:p>
            <a:fld id="{A3B9A859-3C18-4535-876F-54C99B42B7AE}" type="slidenum">
              <a:rPr lang="en-US" smtClean="0"/>
              <a:t>8</a:t>
            </a:fld>
            <a:endParaRPr lang="en-US"/>
          </a:p>
        </p:txBody>
      </p:sp>
      <p:sp>
        <p:nvSpPr>
          <p:cNvPr id="24" name="Rectangle 23">
            <a:extLst>
              <a:ext uri="{FF2B5EF4-FFF2-40B4-BE49-F238E27FC236}">
                <a16:creationId xmlns:a16="http://schemas.microsoft.com/office/drawing/2014/main" id="{946E8A94-AF24-408B-B8B7-67E000EF0B34}"/>
              </a:ext>
            </a:extLst>
          </p:cNvPr>
          <p:cNvSpPr/>
          <p:nvPr/>
        </p:nvSpPr>
        <p:spPr>
          <a:xfrm>
            <a:off x="4682677" y="5299237"/>
            <a:ext cx="6452354" cy="430887"/>
          </a:xfrm>
          <a:prstGeom prst="rect">
            <a:avLst/>
          </a:prstGeom>
        </p:spPr>
        <p:txBody>
          <a:bodyPr wrap="square">
            <a:spAutoFit/>
          </a:bodyPr>
          <a:lstStyle/>
          <a:p>
            <a:pPr marL="285750" indent="-285750">
              <a:buClr>
                <a:schemeClr val="tx1"/>
              </a:buClr>
              <a:buSzPct val="100000"/>
              <a:buFont typeface="Arial" panose="020B0604020202020204" pitchFamily="34" charset="0"/>
              <a:buChar char="•"/>
              <a:tabLst>
                <a:tab pos="457200" algn="l"/>
              </a:tabLst>
            </a:pPr>
            <a:endParaRPr lang="en-US" sz="2200">
              <a:latin typeface="Arial" panose="020B0604020202020204" pitchFamily="34" charset="0"/>
              <a:cs typeface="Arial" panose="020B0604020202020204" pitchFamily="34" charset="0"/>
            </a:endParaRPr>
          </a:p>
        </p:txBody>
      </p:sp>
      <p:pic>
        <p:nvPicPr>
          <p:cNvPr id="18" name="Picture 3">
            <a:extLst>
              <a:ext uri="{FF2B5EF4-FFF2-40B4-BE49-F238E27FC236}">
                <a16:creationId xmlns:a16="http://schemas.microsoft.com/office/drawing/2014/main" id="{E9AFC6F0-0B5C-48B2-88E1-1F20EE2152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587DEA0-2552-483B-B4A5-65F913F081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
            <a:extLst>
              <a:ext uri="{FF2B5EF4-FFF2-40B4-BE49-F238E27FC236}">
                <a16:creationId xmlns:a16="http://schemas.microsoft.com/office/drawing/2014/main" id="{8A2885D4-99ED-4259-9155-9C5414E4F39E}"/>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pPr>
            <a:r>
              <a:rPr lang="en-US" altLang="en-US" sz="3600" b="1">
                <a:latin typeface="Arial"/>
                <a:ea typeface="SimSun"/>
                <a:cs typeface="Arial"/>
              </a:rPr>
              <a:t>ALTIF Project</a:t>
            </a:r>
            <a:endParaRPr lang="en-US" altLang="en-US" sz="3600" b="1"/>
          </a:p>
        </p:txBody>
      </p:sp>
      <p:sp>
        <p:nvSpPr>
          <p:cNvPr id="11" name="Rectangle 10">
            <a:extLst>
              <a:ext uri="{FF2B5EF4-FFF2-40B4-BE49-F238E27FC236}">
                <a16:creationId xmlns:a16="http://schemas.microsoft.com/office/drawing/2014/main" id="{6A110694-1C4C-467B-8C3E-3123F765FACD}"/>
              </a:ext>
            </a:extLst>
          </p:cNvPr>
          <p:cNvSpPr/>
          <p:nvPr/>
        </p:nvSpPr>
        <p:spPr>
          <a:xfrm>
            <a:off x="1021277" y="1278304"/>
            <a:ext cx="3206338"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Activity 1: Land Identification</a:t>
            </a:r>
          </a:p>
        </p:txBody>
      </p:sp>
      <p:sp>
        <p:nvSpPr>
          <p:cNvPr id="12" name="Rectangle 11">
            <a:extLst>
              <a:ext uri="{FF2B5EF4-FFF2-40B4-BE49-F238E27FC236}">
                <a16:creationId xmlns:a16="http://schemas.microsoft.com/office/drawing/2014/main" id="{9E2E19DF-B6D9-4E92-B8D4-0326E3259CB3}"/>
              </a:ext>
            </a:extLst>
          </p:cNvPr>
          <p:cNvSpPr/>
          <p:nvPr/>
        </p:nvSpPr>
        <p:spPr>
          <a:xfrm>
            <a:off x="4532415" y="1278304"/>
            <a:ext cx="3206338"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Activity 2: Investment Facilitation</a:t>
            </a:r>
          </a:p>
        </p:txBody>
      </p:sp>
      <p:sp>
        <p:nvSpPr>
          <p:cNvPr id="13" name="Rectangle 12">
            <a:extLst>
              <a:ext uri="{FF2B5EF4-FFF2-40B4-BE49-F238E27FC236}">
                <a16:creationId xmlns:a16="http://schemas.microsoft.com/office/drawing/2014/main" id="{1C9127E9-1E4F-4690-9D17-B2B3FBEC56ED}"/>
              </a:ext>
            </a:extLst>
          </p:cNvPr>
          <p:cNvSpPr/>
          <p:nvPr/>
        </p:nvSpPr>
        <p:spPr>
          <a:xfrm>
            <a:off x="8043553" y="1278304"/>
            <a:ext cx="3206338"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Activity 3: Facilitated Governance Reform (FGR)</a:t>
            </a:r>
          </a:p>
        </p:txBody>
      </p:sp>
      <p:sp>
        <p:nvSpPr>
          <p:cNvPr id="14" name="Rectangle 13">
            <a:extLst>
              <a:ext uri="{FF2B5EF4-FFF2-40B4-BE49-F238E27FC236}">
                <a16:creationId xmlns:a16="http://schemas.microsoft.com/office/drawing/2014/main" id="{EE68FE75-205A-4100-A795-E2C86EDE3405}"/>
              </a:ext>
            </a:extLst>
          </p:cNvPr>
          <p:cNvSpPr/>
          <p:nvPr/>
        </p:nvSpPr>
        <p:spPr>
          <a:xfrm>
            <a:off x="1021277" y="1967694"/>
            <a:ext cx="3206338" cy="4363659"/>
          </a:xfrm>
          <a:prstGeom prst="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231775" indent="-231775" fontAlgn="base">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Identify the location of land parcels with potential for tourism investment</a:t>
            </a:r>
          </a:p>
          <a:p>
            <a:pPr marL="231775" indent="-231775" fontAlgn="base">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Educate and support investor and community on social license issues</a:t>
            </a:r>
          </a:p>
          <a:p>
            <a:pPr marL="231775" indent="-231775" fontAlgn="base">
              <a:buFont typeface="Arial" panose="020B0604020202020204" pitchFamily="34" charset="0"/>
              <a:buChar char="•"/>
            </a:pPr>
            <a:r>
              <a:rPr lang="en-US">
                <a:solidFill>
                  <a:schemeClr val="tx1"/>
                </a:solidFill>
                <a:latin typeface="Arial"/>
                <a:cs typeface="Arial"/>
              </a:rPr>
              <a:t>Facilitate and assist investor and landowner in agreeing on and maintaining social license</a:t>
            </a:r>
          </a:p>
          <a:p>
            <a:pPr marL="231775" indent="-231775" fontAlgn="base">
              <a:buFont typeface="Arial" panose="020B0604020202020204" pitchFamily="34" charset="0"/>
              <a:buChar char="•"/>
            </a:pPr>
            <a:r>
              <a:rPr lang="en-US">
                <a:solidFill>
                  <a:schemeClr val="tx1"/>
                </a:solidFill>
                <a:latin typeface="Arial"/>
                <a:cs typeface="Arial"/>
              </a:rPr>
              <a:t>Assist selected communities to formalize land as needed to facilitate social license</a:t>
            </a:r>
          </a:p>
        </p:txBody>
      </p:sp>
      <p:sp>
        <p:nvSpPr>
          <p:cNvPr id="15" name="Rectangle 14">
            <a:extLst>
              <a:ext uri="{FF2B5EF4-FFF2-40B4-BE49-F238E27FC236}">
                <a16:creationId xmlns:a16="http://schemas.microsoft.com/office/drawing/2014/main" id="{365F9DB3-5C98-498B-93E8-6CAC9E3FE5CA}"/>
              </a:ext>
            </a:extLst>
          </p:cNvPr>
          <p:cNvSpPr/>
          <p:nvPr/>
        </p:nvSpPr>
        <p:spPr>
          <a:xfrm>
            <a:off x="4532415" y="1967692"/>
            <a:ext cx="3206338" cy="4363659"/>
          </a:xfrm>
          <a:prstGeom prst="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1775" lvl="1" indent="-231775" fontAlgn="base">
              <a:spcBef>
                <a:spcPts val="0"/>
              </a:spcBef>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Facilitate investment process for all registered land parcels marketed to investors</a:t>
            </a:r>
          </a:p>
          <a:p>
            <a:pPr marL="231775" lvl="1" indent="-231775" fontAlgn="base">
              <a:spcBef>
                <a:spcPts val="0"/>
              </a:spcBef>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Build capacity of SIG institutions to facilitate and realize new investments in tourism</a:t>
            </a:r>
          </a:p>
          <a:p>
            <a:pPr marL="231775" lvl="1" indent="-231775" fontAlgn="base">
              <a:spcBef>
                <a:spcPts val="0"/>
              </a:spcBef>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Establish a Tourism Investment Task Force to improve coordination, capacity,  and decision-making among SIG institutions</a:t>
            </a:r>
            <a:endParaRPr lang="en-US">
              <a:solidFill>
                <a:schemeClr val="tx1"/>
              </a:solidFill>
            </a:endParaRPr>
          </a:p>
        </p:txBody>
      </p:sp>
      <p:sp>
        <p:nvSpPr>
          <p:cNvPr id="16" name="Rectangle 15">
            <a:extLst>
              <a:ext uri="{FF2B5EF4-FFF2-40B4-BE49-F238E27FC236}">
                <a16:creationId xmlns:a16="http://schemas.microsoft.com/office/drawing/2014/main" id="{253F1F4A-9593-464F-99DC-C25857755019}"/>
              </a:ext>
            </a:extLst>
          </p:cNvPr>
          <p:cNvSpPr/>
          <p:nvPr/>
        </p:nvSpPr>
        <p:spPr>
          <a:xfrm>
            <a:off x="8043553" y="1967693"/>
            <a:ext cx="3206338" cy="4363659"/>
          </a:xfrm>
          <a:prstGeom prst="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1775" lvl="1" indent="-231775">
              <a:spcBef>
                <a:spcPts val="0"/>
              </a:spcBef>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Support to the Tourism Investment Task Force to identify and prioritize activities and efforts to streamline the investment process</a:t>
            </a:r>
          </a:p>
          <a:p>
            <a:pPr marL="231775" lvl="1" indent="-231775">
              <a:spcBef>
                <a:spcPts val="0"/>
              </a:spcBef>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Provide support to working teams to address issues as they arise</a:t>
            </a:r>
          </a:p>
          <a:p>
            <a:pPr marL="231775" lvl="1" indent="-231775">
              <a:spcBef>
                <a:spcPts val="0"/>
              </a:spcBef>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Make technical assistance available as needed</a:t>
            </a:r>
          </a:p>
        </p:txBody>
      </p:sp>
      <p:sp>
        <p:nvSpPr>
          <p:cNvPr id="3" name="Rectangle 2">
            <a:extLst>
              <a:ext uri="{FF2B5EF4-FFF2-40B4-BE49-F238E27FC236}">
                <a16:creationId xmlns:a16="http://schemas.microsoft.com/office/drawing/2014/main" id="{5A0C8BBE-FC35-4EB8-A0DC-C1F8C1A1320B}"/>
              </a:ext>
            </a:extLst>
          </p:cNvPr>
          <p:cNvSpPr/>
          <p:nvPr/>
        </p:nvSpPr>
        <p:spPr>
          <a:xfrm>
            <a:off x="1021277" y="1290804"/>
            <a:ext cx="3206338" cy="5040547"/>
          </a:xfrm>
          <a:prstGeom prst="rect">
            <a:avLst/>
          </a:prstGeom>
          <a:noFill/>
          <a:ln w="76200">
            <a:solidFill>
              <a:srgbClr val="BC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7" name="Rectangle 16">
            <a:extLst>
              <a:ext uri="{FF2B5EF4-FFF2-40B4-BE49-F238E27FC236}">
                <a16:creationId xmlns:a16="http://schemas.microsoft.com/office/drawing/2014/main" id="{DBAD3EB7-B635-4A81-9F18-EE4A2D989708}"/>
              </a:ext>
            </a:extLst>
          </p:cNvPr>
          <p:cNvSpPr/>
          <p:nvPr/>
        </p:nvSpPr>
        <p:spPr>
          <a:xfrm>
            <a:off x="8043553" y="1290804"/>
            <a:ext cx="3206338" cy="5053047"/>
          </a:xfrm>
          <a:prstGeom prst="rect">
            <a:avLst/>
          </a:prstGeom>
          <a:noFill/>
          <a:ln w="76200">
            <a:solidFill>
              <a:srgbClr val="BC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TextBox 5">
            <a:extLst>
              <a:ext uri="{FF2B5EF4-FFF2-40B4-BE49-F238E27FC236}">
                <a16:creationId xmlns:a16="http://schemas.microsoft.com/office/drawing/2014/main" id="{2B530477-A07D-4C4A-BB1B-F25E1B36967A}"/>
              </a:ext>
            </a:extLst>
          </p:cNvPr>
          <p:cNvSpPr txBox="1"/>
          <p:nvPr/>
        </p:nvSpPr>
        <p:spPr>
          <a:xfrm>
            <a:off x="340006" y="6430313"/>
            <a:ext cx="4568879" cy="369332"/>
          </a:xfrm>
          <a:prstGeom prst="rect">
            <a:avLst/>
          </a:prstGeom>
          <a:noFill/>
        </p:spPr>
        <p:txBody>
          <a:bodyPr wrap="none" rtlCol="0">
            <a:spAutoFit/>
          </a:bodyPr>
          <a:lstStyle/>
          <a:p>
            <a:r>
              <a:rPr lang="en-US" i="1"/>
              <a:t>Includes Community Engagement Procurement</a:t>
            </a:r>
            <a:endParaRPr lang="es-GT" i="1"/>
          </a:p>
        </p:txBody>
      </p:sp>
      <p:sp>
        <p:nvSpPr>
          <p:cNvPr id="21" name="TextBox 20">
            <a:extLst>
              <a:ext uri="{FF2B5EF4-FFF2-40B4-BE49-F238E27FC236}">
                <a16:creationId xmlns:a16="http://schemas.microsoft.com/office/drawing/2014/main" id="{4D898C4E-0257-41A7-9016-BA127DFE0B5E}"/>
              </a:ext>
            </a:extLst>
          </p:cNvPr>
          <p:cNvSpPr txBox="1"/>
          <p:nvPr/>
        </p:nvSpPr>
        <p:spPr>
          <a:xfrm>
            <a:off x="8285131" y="6430313"/>
            <a:ext cx="2723181" cy="369332"/>
          </a:xfrm>
          <a:prstGeom prst="rect">
            <a:avLst/>
          </a:prstGeom>
          <a:noFill/>
        </p:spPr>
        <p:txBody>
          <a:bodyPr wrap="square" rtlCol="0">
            <a:spAutoFit/>
          </a:bodyPr>
          <a:lstStyle/>
          <a:p>
            <a:pPr algn="ctr"/>
            <a:r>
              <a:rPr lang="en-US" i="1"/>
              <a:t>CCPS Procurement</a:t>
            </a:r>
            <a:endParaRPr lang="es-GT" i="1"/>
          </a:p>
        </p:txBody>
      </p:sp>
    </p:spTree>
    <p:extLst>
      <p:ext uri="{BB962C8B-B14F-4D97-AF65-F5344CB8AC3E}">
        <p14:creationId xmlns:p14="http://schemas.microsoft.com/office/powerpoint/2010/main" val="304043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66BB7A7-3EB3-4DC2-A28F-872ED82A00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51" imgH="351" progId="TCLayout.ActiveDocument.1">
                  <p:embed/>
                </p:oleObj>
              </mc:Choice>
              <mc:Fallback>
                <p:oleObj name="think-cell Slide" r:id="rId5" imgW="351" imgH="351" progId="TCLayout.ActiveDocument.1">
                  <p:embed/>
                  <p:pic>
                    <p:nvPicPr>
                      <p:cNvPr id="5" name="Object 4" hidden="1">
                        <a:extLst>
                          <a:ext uri="{FF2B5EF4-FFF2-40B4-BE49-F238E27FC236}">
                            <a16:creationId xmlns:a16="http://schemas.microsoft.com/office/drawing/2014/main" id="{166BB7A7-3EB3-4DC2-A28F-872ED82A00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A7B5B5E-91FE-45BF-8439-158E144D41C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3200" b="1">
              <a:latin typeface="Century Gothic" panose="020B0502020202020204" pitchFamily="34" charset="0"/>
              <a:ea typeface="+mj-ea"/>
              <a:cs typeface="+mj-cs"/>
              <a:sym typeface="Century Gothic" panose="020B0502020202020204" pitchFamily="34" charset="0"/>
            </a:endParaRPr>
          </a:p>
        </p:txBody>
      </p:sp>
      <p:sp>
        <p:nvSpPr>
          <p:cNvPr id="2" name="Slide Number Placeholder 1">
            <a:extLst>
              <a:ext uri="{FF2B5EF4-FFF2-40B4-BE49-F238E27FC236}">
                <a16:creationId xmlns:a16="http://schemas.microsoft.com/office/drawing/2014/main" id="{A791F30F-FA57-41DF-BA56-4B315BC8B09A}"/>
              </a:ext>
            </a:extLst>
          </p:cNvPr>
          <p:cNvSpPr>
            <a:spLocks noGrp="1"/>
          </p:cNvSpPr>
          <p:nvPr>
            <p:ph type="sldNum" sz="quarter" idx="12"/>
          </p:nvPr>
        </p:nvSpPr>
        <p:spPr/>
        <p:txBody>
          <a:bodyPr/>
          <a:lstStyle/>
          <a:p>
            <a:fld id="{A3B9A859-3C18-4535-876F-54C99B42B7AE}" type="slidenum">
              <a:rPr lang="en-US" smtClean="0"/>
              <a:t>9</a:t>
            </a:fld>
            <a:endParaRPr lang="en-US"/>
          </a:p>
        </p:txBody>
      </p:sp>
      <p:pic>
        <p:nvPicPr>
          <p:cNvPr id="18" name="Picture 3">
            <a:extLst>
              <a:ext uri="{FF2B5EF4-FFF2-40B4-BE49-F238E27FC236}">
                <a16:creationId xmlns:a16="http://schemas.microsoft.com/office/drawing/2014/main" id="{E9AFC6F0-0B5C-48B2-88E1-1F20EE2152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0628" y="128588"/>
            <a:ext cx="231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587DEA0-2552-483B-B4A5-65F913F081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07486" y="200478"/>
            <a:ext cx="892628" cy="8926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
            <a:extLst>
              <a:ext uri="{FF2B5EF4-FFF2-40B4-BE49-F238E27FC236}">
                <a16:creationId xmlns:a16="http://schemas.microsoft.com/office/drawing/2014/main" id="{8A2885D4-99ED-4259-9155-9C5414E4F39E}"/>
              </a:ext>
            </a:extLst>
          </p:cNvPr>
          <p:cNvSpPr txBox="1">
            <a:spLocks noChangeArrowheads="1"/>
          </p:cNvSpPr>
          <p:nvPr/>
        </p:nvSpPr>
        <p:spPr bwMode="auto">
          <a:xfrm>
            <a:off x="2442028" y="319612"/>
            <a:ext cx="846545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40" tIns="45720" rIns="91440" bIns="45720" anchor="t"/>
          <a:lstStyle>
            <a:lvl1pPr>
              <a:spcBef>
                <a:spcPts val="8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1pPr>
            <a:lvl2pPr>
              <a:spcBef>
                <a:spcPts val="7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2pPr>
            <a:lvl3pPr>
              <a:spcBef>
                <a:spcPts val="6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3pPr>
            <a:lvl4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4pPr>
            <a:lvl5pPr>
              <a:spcBef>
                <a:spcPts val="500"/>
              </a:spcBef>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5pPr>
            <a:lvl6pPr marL="25146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6pPr>
            <a:lvl7pPr marL="29718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7pPr>
            <a:lvl8pPr marL="34290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8pPr>
            <a:lvl9pPr marL="3886200" indent="-228600" defTabSz="457200" eaLnBrk="0" fontAlgn="base" hangingPunct="0">
              <a:spcBef>
                <a:spcPts val="50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2664"/>
                </a:solidFill>
                <a:latin typeface="Arial" charset="0"/>
                <a:ea typeface="SimSun" charset="-122"/>
              </a:defRPr>
            </a:lvl9pPr>
          </a:lstStyle>
          <a:p>
            <a:pPr algn="ctr">
              <a:spcBef>
                <a:spcPct val="0"/>
              </a:spcBef>
              <a:buClrTx/>
            </a:pPr>
            <a:r>
              <a:rPr lang="en-US" altLang="en-US" sz="3600" b="1">
                <a:latin typeface="Arial"/>
                <a:ea typeface="SimSun"/>
                <a:cs typeface="Arial"/>
              </a:rPr>
              <a:t>FoVEP Project</a:t>
            </a:r>
            <a:endParaRPr lang="en-US" altLang="en-US" sz="3600" b="1"/>
          </a:p>
        </p:txBody>
      </p:sp>
      <p:sp>
        <p:nvSpPr>
          <p:cNvPr id="11" name="Rectangle 10">
            <a:extLst>
              <a:ext uri="{FF2B5EF4-FFF2-40B4-BE49-F238E27FC236}">
                <a16:creationId xmlns:a16="http://schemas.microsoft.com/office/drawing/2014/main" id="{48A70B5D-6F8B-42E7-9731-27387BEA7443}"/>
              </a:ext>
            </a:extLst>
          </p:cNvPr>
          <p:cNvSpPr/>
          <p:nvPr/>
        </p:nvSpPr>
        <p:spPr>
          <a:xfrm>
            <a:off x="1710047" y="1303301"/>
            <a:ext cx="4253770"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Activity 1: Payment for Ecosystem Services (PES)</a:t>
            </a:r>
          </a:p>
        </p:txBody>
      </p:sp>
      <p:sp>
        <p:nvSpPr>
          <p:cNvPr id="12" name="Rectangle 11">
            <a:extLst>
              <a:ext uri="{FF2B5EF4-FFF2-40B4-BE49-F238E27FC236}">
                <a16:creationId xmlns:a16="http://schemas.microsoft.com/office/drawing/2014/main" id="{7914480B-EC1E-4F44-B739-FAC644618082}"/>
              </a:ext>
            </a:extLst>
          </p:cNvPr>
          <p:cNvSpPr/>
          <p:nvPr/>
        </p:nvSpPr>
        <p:spPr>
          <a:xfrm>
            <a:off x="6268617" y="1303301"/>
            <a:ext cx="4251960" cy="689392"/>
          </a:xfrm>
          <a:prstGeom prst="rect">
            <a:avLst/>
          </a:prstGeom>
          <a:solidFill>
            <a:srgbClr val="002664"/>
          </a:solid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Activity 2: Facilitated Governance Reform (FGR)</a:t>
            </a:r>
          </a:p>
        </p:txBody>
      </p:sp>
      <p:sp>
        <p:nvSpPr>
          <p:cNvPr id="13" name="Rectangle 12">
            <a:extLst>
              <a:ext uri="{FF2B5EF4-FFF2-40B4-BE49-F238E27FC236}">
                <a16:creationId xmlns:a16="http://schemas.microsoft.com/office/drawing/2014/main" id="{39523E7A-2F34-4BF0-9646-E453A7770EA6}"/>
              </a:ext>
            </a:extLst>
          </p:cNvPr>
          <p:cNvSpPr/>
          <p:nvPr/>
        </p:nvSpPr>
        <p:spPr>
          <a:xfrm>
            <a:off x="1710047" y="1992691"/>
            <a:ext cx="4253770" cy="4363659"/>
          </a:xfrm>
          <a:prstGeom prst="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5425" lvl="1" indent="-225425" fontAlgn="base">
              <a:spcBef>
                <a:spcPts val="0"/>
              </a:spcBef>
              <a:buSzPct val="100000"/>
              <a:buFont typeface="Arial" panose="020B0604020202020204" pitchFamily="34" charset="0"/>
              <a:buChar char="•"/>
            </a:pPr>
            <a:r>
              <a:rPr lang="en-US" sz="1800">
                <a:solidFill>
                  <a:schemeClr val="tx1"/>
                </a:solidFill>
                <a:latin typeface="Arial"/>
                <a:ea typeface="SimSun"/>
                <a:cs typeface="Arial"/>
              </a:rPr>
              <a:t>Facilitate preparatory tasks for implementing PES.</a:t>
            </a:r>
          </a:p>
          <a:p>
            <a:pPr marL="225425" lvl="1" indent="-225425" fontAlgn="base">
              <a:spcBef>
                <a:spcPts val="0"/>
              </a:spcBef>
              <a:buSzPct val="100000"/>
              <a:buFont typeface="Arial" panose="020B0604020202020204" pitchFamily="34" charset="0"/>
              <a:buChar char="•"/>
            </a:pPr>
            <a:r>
              <a:rPr lang="en-US" sz="1800">
                <a:solidFill>
                  <a:schemeClr val="tx1"/>
                </a:solidFill>
                <a:latin typeface="Arial"/>
                <a:ea typeface="SimSun"/>
                <a:cs typeface="Arial"/>
              </a:rPr>
              <a:t>Use the Nakau Framework Methodology to facilitate tasks necessary to meet PES requirements. </a:t>
            </a:r>
          </a:p>
          <a:p>
            <a:pPr marL="225425" lvl="1" indent="-225425">
              <a:spcBef>
                <a:spcPts val="0"/>
              </a:spcBef>
              <a:buSzPct val="100000"/>
              <a:buFont typeface="Arial" panose="020B0604020202020204" pitchFamily="34" charset="0"/>
              <a:buChar char="•"/>
            </a:pPr>
            <a:r>
              <a:rPr lang="en-US" sz="1800">
                <a:solidFill>
                  <a:schemeClr val="tx1"/>
                </a:solidFill>
                <a:latin typeface="Arial"/>
                <a:ea typeface="SimSun"/>
                <a:cs typeface="Arial"/>
              </a:rPr>
              <a:t>Implement market facilitation tasks to increase potential return from the sale of PES credits while managing risks associated with market fluctuations. </a:t>
            </a:r>
          </a:p>
          <a:p>
            <a:pPr marL="225425" lvl="1" indent="-225425">
              <a:spcBef>
                <a:spcPts val="0"/>
              </a:spcBef>
              <a:buSzPct val="100000"/>
              <a:buFont typeface="Arial" panose="020B0604020202020204" pitchFamily="34" charset="0"/>
              <a:buChar char="•"/>
            </a:pPr>
            <a:r>
              <a:rPr lang="en-US" sz="1800">
                <a:solidFill>
                  <a:schemeClr val="tx1"/>
                </a:solidFill>
                <a:latin typeface="Arial"/>
                <a:ea typeface="SimSun"/>
                <a:cs typeface="Arial"/>
              </a:rPr>
              <a:t>Continually monitor PES projects. </a:t>
            </a:r>
          </a:p>
          <a:p>
            <a:pPr marL="225425" lvl="1" indent="-225425">
              <a:spcBef>
                <a:spcPts val="0"/>
              </a:spcBef>
              <a:buSzPct val="100000"/>
              <a:buFont typeface="Arial" panose="020B0604020202020204" pitchFamily="34" charset="0"/>
              <a:buChar char="•"/>
            </a:pPr>
            <a:r>
              <a:rPr lang="en-US" sz="1800">
                <a:solidFill>
                  <a:schemeClr val="tx1"/>
                </a:solidFill>
                <a:latin typeface="Arial"/>
                <a:ea typeface="SimSun"/>
                <a:cs typeface="Arial"/>
              </a:rPr>
              <a:t>Build community capacity to utilize PES program benefits long-term to diversify livelihoods in the community.</a:t>
            </a:r>
          </a:p>
        </p:txBody>
      </p:sp>
      <p:sp>
        <p:nvSpPr>
          <p:cNvPr id="14" name="Rectangle 13">
            <a:extLst>
              <a:ext uri="{FF2B5EF4-FFF2-40B4-BE49-F238E27FC236}">
                <a16:creationId xmlns:a16="http://schemas.microsoft.com/office/drawing/2014/main" id="{641D2FF1-2C41-4BED-BD4D-9A5A59AFD371}"/>
              </a:ext>
            </a:extLst>
          </p:cNvPr>
          <p:cNvSpPr/>
          <p:nvPr/>
        </p:nvSpPr>
        <p:spPr>
          <a:xfrm>
            <a:off x="6268617" y="1992689"/>
            <a:ext cx="4251960" cy="4363659"/>
          </a:xfrm>
          <a:prstGeom prst="rect">
            <a:avLst/>
          </a:prstGeom>
          <a:noFill/>
          <a:ln>
            <a:solidFill>
              <a:srgbClr val="00266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5425" lvl="1" indent="-225425" fontAlgn="base">
              <a:buSzPct val="100000"/>
              <a:buFont typeface="Arial" panose="020B0604020202020204" pitchFamily="34" charset="0"/>
              <a:buChar char="•"/>
            </a:pPr>
            <a:r>
              <a:rPr lang="en-US">
                <a:solidFill>
                  <a:schemeClr val="tx1"/>
                </a:solidFill>
                <a:latin typeface="Arial"/>
                <a:ea typeface="SimSun"/>
                <a:cs typeface="Arial"/>
              </a:rPr>
              <a:t>Convene three reform teams at both national and sub-national levels to facilitate incremental policy and institutional reform in participating project areas. </a:t>
            </a:r>
          </a:p>
          <a:p>
            <a:pPr marL="225425" lvl="1" indent="-225425" fontAlgn="base">
              <a:buSzPct val="100000"/>
              <a:buFont typeface="Arial" panose="020B0604020202020204" pitchFamily="34" charset="0"/>
              <a:buChar char="•"/>
            </a:pPr>
            <a:endParaRPr lang="en-US">
              <a:solidFill>
                <a:schemeClr val="tx1"/>
              </a:solidFill>
              <a:latin typeface="Arial"/>
              <a:ea typeface="SimSun"/>
              <a:cs typeface="Arial"/>
            </a:endParaRPr>
          </a:p>
          <a:p>
            <a:pPr marL="225425" lvl="1" indent="-225425" fontAlgn="base">
              <a:buSzPct val="100000"/>
              <a:buFont typeface="Arial" panose="020B0604020202020204" pitchFamily="34" charset="0"/>
              <a:buChar char="•"/>
            </a:pPr>
            <a:endParaRPr lang="en-US">
              <a:solidFill>
                <a:schemeClr val="tx1"/>
              </a:solidFill>
              <a:latin typeface="Arial"/>
              <a:ea typeface="SimSun"/>
              <a:cs typeface="Arial"/>
            </a:endParaRPr>
          </a:p>
        </p:txBody>
      </p:sp>
      <p:sp>
        <p:nvSpPr>
          <p:cNvPr id="15" name="Rectangle 14">
            <a:extLst>
              <a:ext uri="{FF2B5EF4-FFF2-40B4-BE49-F238E27FC236}">
                <a16:creationId xmlns:a16="http://schemas.microsoft.com/office/drawing/2014/main" id="{2812A347-C7A3-4A10-ACAA-8DB993A32FCB}"/>
              </a:ext>
            </a:extLst>
          </p:cNvPr>
          <p:cNvSpPr/>
          <p:nvPr/>
        </p:nvSpPr>
        <p:spPr>
          <a:xfrm>
            <a:off x="6268617" y="1303301"/>
            <a:ext cx="4251960" cy="5053047"/>
          </a:xfrm>
          <a:prstGeom prst="rect">
            <a:avLst/>
          </a:prstGeom>
          <a:noFill/>
          <a:ln w="76200">
            <a:solidFill>
              <a:srgbClr val="BC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6" name="TextBox 15">
            <a:extLst>
              <a:ext uri="{FF2B5EF4-FFF2-40B4-BE49-F238E27FC236}">
                <a16:creationId xmlns:a16="http://schemas.microsoft.com/office/drawing/2014/main" id="{CF9AE217-D15A-4C4A-9645-E560563DFCA1}"/>
              </a:ext>
            </a:extLst>
          </p:cNvPr>
          <p:cNvSpPr txBox="1"/>
          <p:nvPr/>
        </p:nvSpPr>
        <p:spPr>
          <a:xfrm>
            <a:off x="7033006" y="6430520"/>
            <a:ext cx="2723181" cy="369332"/>
          </a:xfrm>
          <a:prstGeom prst="rect">
            <a:avLst/>
          </a:prstGeom>
          <a:noFill/>
        </p:spPr>
        <p:txBody>
          <a:bodyPr wrap="square" rtlCol="0">
            <a:spAutoFit/>
          </a:bodyPr>
          <a:lstStyle/>
          <a:p>
            <a:pPr algn="ctr"/>
            <a:r>
              <a:rPr lang="en-US" i="1"/>
              <a:t>CCPS Procurement</a:t>
            </a:r>
            <a:endParaRPr lang="es-GT" i="1"/>
          </a:p>
        </p:txBody>
      </p:sp>
    </p:spTree>
    <p:extLst>
      <p:ext uri="{BB962C8B-B14F-4D97-AF65-F5344CB8AC3E}">
        <p14:creationId xmlns:p14="http://schemas.microsoft.com/office/powerpoint/2010/main" val="2814204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TUrn0Ss3fiveFzuf2J2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MTUrn0Ss3fiveFzuf2J2y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TUrn0Ss3fiveFzuf2J2y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MTUrn0Ss3fiveFzuf2J2y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GM Content" ma:contentTypeID="0x0101001B85E340CCB7A04386802C99DB54D73200DB194E05D85C05429B3E876D25969525" ma:contentTypeVersion="2" ma:contentTypeDescription="Content type for updated CGM working files" ma:contentTypeScope="" ma:versionID="71eaf212d129193615e997af4162842c">
  <xsd:schema xmlns:xsd="http://www.w3.org/2001/XMLSchema" xmlns:xs="http://www.w3.org/2001/XMLSchema" xmlns:p="http://schemas.microsoft.com/office/2006/metadata/properties" xmlns:ns2="deaa0b37-23b9-4b4f-8f56-44dc183805a0" targetNamespace="http://schemas.microsoft.com/office/2006/metadata/properties" ma:root="true" ma:fieldsID="8fe681ddffee910b20d665c14a0b9823" ns2:_="">
    <xsd:import namespace="deaa0b37-23b9-4b4f-8f56-44dc183805a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aa0b37-23b9-4b4f-8f56-44dc183805a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eaa0b37-23b9-4b4f-8f56-44dc183805a0">MFATZMQHP2FT-1583117614-5082</_dlc_DocId>
    <_dlc_DocIdUrl xmlns="deaa0b37-23b9-4b4f-8f56-44dc183805a0">
      <Url>http://intranet.mcc.gov/department/AF-CGM/CGMOnlyAccess/_layouts/DocIdRedir.aspx?ID=MFATZMQHP2FT-1583117614-5082</Url>
      <Description>MFATZMQHP2FT-1583117614-5082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BBF4A1F-B231-4C8D-A821-58310DD1D95E}"/>
</file>

<file path=customXml/itemProps2.xml><?xml version="1.0" encoding="utf-8"?>
<ds:datastoreItem xmlns:ds="http://schemas.openxmlformats.org/officeDocument/2006/customXml" ds:itemID="{4EA1120C-7BC3-4257-B95F-0EF32F28AD6A}"/>
</file>

<file path=customXml/itemProps3.xml><?xml version="1.0" encoding="utf-8"?>
<ds:datastoreItem xmlns:ds="http://schemas.openxmlformats.org/officeDocument/2006/customXml" ds:itemID="{34EC3A2A-C25F-4B36-BA7A-4F019ED0FEDF}"/>
</file>

<file path=customXml/itemProps4.xml><?xml version="1.0" encoding="utf-8"?>
<ds:datastoreItem xmlns:ds="http://schemas.openxmlformats.org/officeDocument/2006/customXml" ds:itemID="{C3170912-D522-46CF-9A07-F9A8DF1C19B4}"/>
</file>

<file path=docProps/app.xml><?xml version="1.0" encoding="utf-8"?>
<Properties xmlns="http://schemas.openxmlformats.org/officeDocument/2006/extended-properties" xmlns:vt="http://schemas.openxmlformats.org/officeDocument/2006/docPropsVTypes">
  <TotalTime>45</TotalTime>
  <Words>5914</Words>
  <Application>Microsoft Office PowerPoint</Application>
  <PresentationFormat>Widescreen</PresentationFormat>
  <Paragraphs>558</Paragraphs>
  <Slides>35</Slides>
  <Notes>34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5" baseType="lpstr">
      <vt:lpstr>Arial</vt:lpstr>
      <vt:lpstr>Calibri</vt:lpstr>
      <vt:lpstr>Calibri Light</vt:lpstr>
      <vt:lpstr>Century Gothic</vt:lpstr>
      <vt:lpstr>Courier New</vt:lpstr>
      <vt:lpstr>Roboto</vt:lpstr>
      <vt:lpstr>Times New Roman</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for approving ad-hoc technical assistance to be provided by the CCPS under the FGR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with MCC 101 slides</dc:title>
  <dc:creator>Sarah Lakey</dc:creator>
  <cp:lastModifiedBy>Guo, Cindy (AF/CGM)</cp:lastModifiedBy>
  <cp:revision>12</cp:revision>
  <cp:lastPrinted>2018-08-13T12:24:26Z</cp:lastPrinted>
  <dcterms:created xsi:type="dcterms:W3CDTF">2018-07-18T16:44:07Z</dcterms:created>
  <dcterms:modified xsi:type="dcterms:W3CDTF">2021-03-01T14:37:20Z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0x0101001B85E340CCB7A04386802C99DB54D73200DB194E05D85C05429B3E876D25969525</vt:lpwstr>
  </property>
  <property fmtid="{D5CDD505-2E9C-101B-9397-08002B2CF9AE}" pid="3" name="_dlc_DocIdItemGuid">
    <vt:lpwstr>88c48d5c-161f-4baa-b435-d09319cdf1a6</vt:lpwstr>
  </property>
  <property fmtid="{D5CDD505-2E9C-101B-9397-08002B2CF9AE}" pid="4" name="mccRecordsSchedule">
    <vt:lpwstr>18;#None|10a2276b-83cb-4e27-bb5e-20b7ff8c2d44</vt:lpwstr>
  </property>
  <property fmtid="{D5CDD505-2E9C-101B-9397-08002B2CF9AE}" pid="5" name="mccSerialCode">
    <vt:lpwstr/>
  </property>
  <property fmtid="{D5CDD505-2E9C-101B-9397-08002B2CF9AE}" pid="6" name="mccOrganization">
    <vt:lpwstr>6;#CPA|345c95b6-a7ca-43f5-9335-e5ea4aba504e</vt:lpwstr>
  </property>
  <property fmtid="{D5CDD505-2E9C-101B-9397-08002B2CF9AE}" pid="7" name="DocumentSetDescription">
    <vt:lpwstr/>
  </property>
  <property fmtid="{D5CDD505-2E9C-101B-9397-08002B2CF9AE}" pid="8" name="mccAssetType">
    <vt:lpwstr>35;#Presentation|fb7f7ff0-66cf-4d12-8c7e-f91ec5f1b514</vt:lpwstr>
  </property>
  <property fmtid="{D5CDD505-2E9C-101B-9397-08002B2CF9AE}" pid="9" name="mccReviewCycleMonths">
    <vt:lpwstr/>
  </property>
  <property fmtid="{D5CDD505-2E9C-101B-9397-08002B2CF9AE}" pid="10" name="mccInterestArea">
    <vt:lpwstr/>
  </property>
  <property fmtid="{D5CDD505-2E9C-101B-9397-08002B2CF9AE}" pid="11" name="mccLanguage">
    <vt:lpwstr/>
  </property>
  <property fmtid="{D5CDD505-2E9C-101B-9397-08002B2CF9AE}" pid="12" name="c6d4ad089c0a4ba4ac8c35f20af2c9ec">
    <vt:lpwstr/>
  </property>
  <property fmtid="{D5CDD505-2E9C-101B-9397-08002B2CF9AE}" pid="13" name="dad95753e60d4d17b570dd900a8236f5">
    <vt:lpwstr/>
  </property>
  <property fmtid="{D5CDD505-2E9C-101B-9397-08002B2CF9AE}" pid="14" name="mccFiscalYear">
    <vt:lpwstr/>
  </property>
  <property fmtid="{D5CDD505-2E9C-101B-9397-08002B2CF9AE}" pid="15" name="mccSector">
    <vt:lpwstr/>
  </property>
  <property fmtid="{D5CDD505-2E9C-101B-9397-08002B2CF9AE}" pid="16" name="e839aa3bde46489794acd0124b35b15d">
    <vt:lpwstr/>
  </property>
  <property fmtid="{D5CDD505-2E9C-101B-9397-08002B2CF9AE}" pid="17" name="ecm_ItemDeleteBlockHolders">
    <vt:lpwstr/>
  </property>
  <property fmtid="{D5CDD505-2E9C-101B-9397-08002B2CF9AE}" pid="18" name="ecm_RecordRestrictions">
    <vt:lpwstr/>
  </property>
  <property fmtid="{D5CDD505-2E9C-101B-9397-08002B2CF9AE}" pid="19" name="_dlc_policyId">
    <vt:lpwstr/>
  </property>
  <property fmtid="{D5CDD505-2E9C-101B-9397-08002B2CF9AE}" pid="20" name="ItemRetentionFormula">
    <vt:lpwstr/>
  </property>
</Properties>
</file>