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"/>
  </p:notesMasterIdLst>
  <p:handoutMasterIdLst>
    <p:handoutMasterId r:id="rId4"/>
  </p:handoutMasterIdLst>
  <p:sldIdLst>
    <p:sldId id="270" r:id="rId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45" autoAdjust="0"/>
  </p:normalViewPr>
  <p:slideViewPr>
    <p:cSldViewPr snapToGrid="0" showGuides="1">
      <p:cViewPr varScale="1">
        <p:scale>
          <a:sx n="129" d="100"/>
          <a:sy n="129" d="100"/>
        </p:scale>
        <p:origin x="852" y="132"/>
      </p:cViewPr>
      <p:guideLst>
        <p:guide orient="horz" pos="2162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894" y="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45904C4-010F-4896-9D22-0FDDB5A0FF93}" type="datetimeFigureOut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4/28/2017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Distribution Statement</a:t>
            </a:r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899D1F1-6DC0-4977-808C-FD0BF7AD2565}" type="slidenum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‹#›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592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92715C0D-0E45-40B4-BE1B-664AAA8E6B7F}" type="datetimeFigureOut">
              <a:rPr lang="en-US" smtClean="0"/>
              <a:pPr/>
              <a:t>4/28/2017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89535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648200"/>
            <a:ext cx="5608320" cy="395097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639B577F-6036-4BCD-9021-A736CBC287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633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2625" y="1456511"/>
            <a:ext cx="77724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add briefer names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19796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80" y="5226161"/>
            <a:ext cx="1241441" cy="74922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375646" y="4049486"/>
            <a:ext cx="6393425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 smtClean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2740025" y="4790048"/>
            <a:ext cx="36575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 smtClean="0">
                <a:latin typeface="Tahoma" charset="0"/>
              </a:rPr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349861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3198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8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3198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85800" y="3352798"/>
            <a:ext cx="7772400" cy="465138"/>
          </a:xfrm>
        </p:spPr>
        <p:txBody>
          <a:bodyPr/>
          <a:lstStyle>
            <a:lvl1pPr algn="ctr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add subtitle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657225" y="4329372"/>
            <a:ext cx="7772400" cy="1461828"/>
          </a:xfrm>
        </p:spPr>
        <p:txBody>
          <a:bodyPr anchor="t"/>
          <a:lstStyle>
            <a:lvl1pPr algn="l">
              <a:defRPr sz="2400" b="1" baseline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4341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69472" y="2954111"/>
            <a:ext cx="7772400" cy="1379538"/>
          </a:xfrm>
        </p:spPr>
        <p:txBody>
          <a:bodyPr anchor="b"/>
          <a:lstStyle>
            <a:lvl1pPr algn="l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419100" y="1143000"/>
            <a:ext cx="83058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622425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_and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622425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46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83058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57200" y="3581400"/>
            <a:ext cx="83058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40386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648200" y="1066800"/>
            <a:ext cx="40386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622424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95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hree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32766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60960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9" name="Straight Connector 8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622854" y="151418"/>
            <a:ext cx="7140146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1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Four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2" y="1066800"/>
            <a:ext cx="4033159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645481" y="1066800"/>
            <a:ext cx="4117523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4645477" y="3521528"/>
            <a:ext cx="4117523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6"/>
          </p:nvPr>
        </p:nvSpPr>
        <p:spPr>
          <a:xfrm>
            <a:off x="454481" y="3529693"/>
            <a:ext cx="4033159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49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Six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4"/>
          </p:nvPr>
        </p:nvSpPr>
        <p:spPr>
          <a:xfrm>
            <a:off x="3276600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5"/>
          </p:nvPr>
        </p:nvSpPr>
        <p:spPr>
          <a:xfrm>
            <a:off x="462643" y="3535136"/>
            <a:ext cx="2667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6"/>
          </p:nvPr>
        </p:nvSpPr>
        <p:spPr>
          <a:xfrm>
            <a:off x="6090557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7"/>
          </p:nvPr>
        </p:nvSpPr>
        <p:spPr>
          <a:xfrm>
            <a:off x="6096000" y="3535136"/>
            <a:ext cx="2667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18"/>
          </p:nvPr>
        </p:nvSpPr>
        <p:spPr>
          <a:xfrm>
            <a:off x="3282044" y="3537858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3" name="Straight Connector 12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8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4"/>
          </p:nvPr>
        </p:nvSpPr>
        <p:spPr>
          <a:xfrm>
            <a:off x="3535137" y="1066801"/>
            <a:ext cx="5227864" cy="4811486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63566" y="1763488"/>
            <a:ext cx="2873601" cy="41150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571501" y="1066799"/>
            <a:ext cx="2871107" cy="696687"/>
          </a:xfrm>
        </p:spPr>
        <p:txBody>
          <a:bodyPr anchor="b"/>
          <a:lstStyle>
            <a:lvl1pPr algn="l">
              <a:defRPr sz="2000"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cxnSp>
        <p:nvCxnSpPr>
          <p:cNvPr id="9" name="Straight Connector 8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622854" y="151418"/>
            <a:ext cx="7140146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5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ding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729431" y="3525877"/>
            <a:ext cx="1716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www.darpa.mil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182" y="2531269"/>
            <a:ext cx="1770360" cy="106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281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(What are you trying to accomplish and what is the desired end state)</a:t>
            </a:r>
            <a:endParaRPr lang="en-US" dirty="0"/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(Give a broad overview of the program here)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Upcoming Key Decisions: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Transition: (Define stages of transition – 6.1, 6.2, 6.3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Technical Risk</a:t>
            </a:r>
            <a:endParaRPr lang="en-US" dirty="0"/>
          </a:p>
        </p:txBody>
      </p:sp>
      <p:sp>
        <p:nvSpPr>
          <p:cNvPr id="17" name="TextBox 16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OVERVIEW</a:t>
            </a:r>
            <a:endParaRPr lang="en-US" sz="1200" b="1" dirty="0">
              <a:solidFill>
                <a:prstClr val="black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STATUS</a:t>
            </a:r>
            <a:endParaRPr lang="en-US" sz="1200" b="1" dirty="0">
              <a:solidFill>
                <a:prstClr val="black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CAPABILITY OBJECTIVE/GOAL</a:t>
            </a:r>
            <a:endParaRPr lang="en-US" sz="1200" b="1" dirty="0">
              <a:solidFill>
                <a:prstClr val="black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PERFORMERS</a:t>
            </a:r>
            <a:endParaRPr lang="en-US" sz="1200" b="1" dirty="0">
              <a:solidFill>
                <a:prstClr val="black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 smtClean="0"/>
              <a:t>(Just include primes)</a:t>
            </a:r>
            <a:endParaRPr lang="en-US" dirty="0"/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 smtClean="0"/>
              <a:t>(City, State)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 smtClean="0"/>
              <a:t>Program Name (Acronym)</a:t>
            </a:r>
            <a:endParaRPr lang="en-US" dirty="0"/>
          </a:p>
        </p:txBody>
      </p:sp>
      <p:sp>
        <p:nvSpPr>
          <p:cNvPr id="52" name="TextBox 51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</a:rPr>
              <a:t>PE: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3" name="TextBox 52"/>
          <p:cNvSpPr txBox="1"/>
          <p:nvPr userDrawn="1"/>
        </p:nvSpPr>
        <p:spPr>
          <a:xfrm>
            <a:off x="1044045" y="110094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</a:rPr>
              <a:t>PROJECT: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4" name="TextBox 53"/>
          <p:cNvSpPr txBox="1"/>
          <p:nvPr userDrawn="1"/>
        </p:nvSpPr>
        <p:spPr>
          <a:xfrm>
            <a:off x="2257426" y="110094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</a:rPr>
              <a:t>RDDS PG #: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80457" y="1100945"/>
            <a:ext cx="744007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1679074" y="1100945"/>
            <a:ext cx="50214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3022598" y="1100945"/>
            <a:ext cx="1040343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39980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72256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09850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61" name="TextBox 60"/>
          <p:cNvSpPr txBox="1"/>
          <p:nvPr userDrawn="1"/>
        </p:nvSpPr>
        <p:spPr>
          <a:xfrm>
            <a:off x="8309850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 smtClean="0">
                <a:solidFill>
                  <a:prstClr val="black"/>
                </a:solidFill>
              </a:rPr>
              <a:t>FY17</a:t>
            </a:r>
          </a:p>
        </p:txBody>
      </p:sp>
      <p:sp>
        <p:nvSpPr>
          <p:cNvPr id="62" name="TextBox 61"/>
          <p:cNvSpPr txBox="1"/>
          <p:nvPr userDrawn="1"/>
        </p:nvSpPr>
        <p:spPr>
          <a:xfrm>
            <a:off x="7576244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 smtClean="0">
                <a:solidFill>
                  <a:prstClr val="black"/>
                </a:solidFill>
              </a:rPr>
              <a:t>FY16</a:t>
            </a:r>
          </a:p>
        </p:txBody>
      </p:sp>
      <p:sp>
        <p:nvSpPr>
          <p:cNvPr id="63" name="TextBox 62"/>
          <p:cNvSpPr txBox="1"/>
          <p:nvPr userDrawn="1"/>
        </p:nvSpPr>
        <p:spPr>
          <a:xfrm>
            <a:off x="6842638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 smtClean="0">
                <a:solidFill>
                  <a:prstClr val="black"/>
                </a:solidFill>
              </a:rPr>
              <a:t>FY15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2455863" algn="l"/>
              </a:tabLst>
            </a:pPr>
            <a:r>
              <a:rPr lang="en-US" sz="1000" dirty="0" smtClean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PERFORMER:	</a:t>
            </a:r>
            <a:endParaRPr lang="en-US" sz="1000" dirty="0">
              <a:solidFill>
                <a:prstClr val="white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2455863" algn="l"/>
              </a:tabLst>
              <a:defRPr/>
            </a:pPr>
            <a:r>
              <a:rPr lang="en-US" sz="1000" dirty="0" smtClean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LOCATION:</a:t>
            </a:r>
            <a:endParaRPr lang="en-US" sz="1000" dirty="0">
              <a:solidFill>
                <a:prstClr val="white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39"/>
          </p:nvPr>
        </p:nvSpPr>
        <p:spPr>
          <a:xfrm>
            <a:off x="8102430" y="6553200"/>
            <a:ext cx="762000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  <a:endParaRPr lang="en-US" sz="9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936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(What are you trying to accomplish and what is the desired end state)</a:t>
            </a:r>
            <a:endParaRPr lang="en-US" dirty="0"/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(Give a broad overview of the program here)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Upcoming Key Decisions: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Transition: (Define stages of transition – 6.1, 6.2, 6.3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Technical Risk</a:t>
            </a:r>
            <a:endParaRPr lang="en-US" dirty="0"/>
          </a:p>
        </p:txBody>
      </p:sp>
      <p:sp>
        <p:nvSpPr>
          <p:cNvPr id="17" name="TextBox 16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 smtClean="0"/>
              <a:t>(Just include primes)</a:t>
            </a:r>
            <a:endParaRPr lang="en-US" dirty="0"/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 smtClean="0"/>
              <a:t>(City, State)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 smtClean="0"/>
              <a:t>Program Name (Acronym)</a:t>
            </a:r>
            <a:endParaRPr lang="en-US" dirty="0"/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80456" y="1100945"/>
            <a:ext cx="1490472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402828" y="1100945"/>
            <a:ext cx="124358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388379" y="1100945"/>
            <a:ext cx="1040343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41551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83659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21253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33" name="TextBox 32"/>
          <p:cNvSpPr txBox="1"/>
          <p:nvPr userDrawn="1"/>
        </p:nvSpPr>
        <p:spPr>
          <a:xfrm>
            <a:off x="1782269" y="1109505"/>
            <a:ext cx="7925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PROJECT:</a:t>
            </a:r>
            <a:endParaRPr lang="en-US" sz="1000" dirty="0">
              <a:latin typeface="+mn-lt"/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3614740" y="110950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RDDS</a:t>
            </a:r>
            <a:r>
              <a:rPr lang="en-US" sz="1000" baseline="0" dirty="0" smtClean="0">
                <a:latin typeface="+mn-lt"/>
              </a:rPr>
              <a:t> PG #</a:t>
            </a:r>
            <a:r>
              <a:rPr lang="en-US" sz="1000" dirty="0" smtClean="0">
                <a:latin typeface="+mn-lt"/>
              </a:rPr>
              <a:t>:</a:t>
            </a:r>
            <a:endParaRPr lang="en-US" sz="1000" dirty="0">
              <a:latin typeface="+mn-lt"/>
            </a:endParaRPr>
          </a:p>
        </p:txBody>
      </p:sp>
      <p:sp>
        <p:nvSpPr>
          <p:cNvPr id="35" name="TextBox 34"/>
          <p:cNvSpPr txBox="1"/>
          <p:nvPr userDrawn="1"/>
        </p:nvSpPr>
        <p:spPr>
          <a:xfrm>
            <a:off x="8313898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 smtClean="0"/>
              <a:t>FY17</a:t>
            </a:r>
          </a:p>
        </p:txBody>
      </p:sp>
      <p:sp>
        <p:nvSpPr>
          <p:cNvPr id="36" name="TextBox 35"/>
          <p:cNvSpPr txBox="1"/>
          <p:nvPr userDrawn="1"/>
        </p:nvSpPr>
        <p:spPr>
          <a:xfrm>
            <a:off x="7579596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 smtClean="0"/>
              <a:t>FY16</a:t>
            </a:r>
          </a:p>
        </p:txBody>
      </p:sp>
      <p:sp>
        <p:nvSpPr>
          <p:cNvPr id="37" name="TextBox 36"/>
          <p:cNvSpPr txBox="1"/>
          <p:nvPr userDrawn="1"/>
        </p:nvSpPr>
        <p:spPr>
          <a:xfrm>
            <a:off x="6847954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 smtClean="0"/>
              <a:t>FY15</a:t>
            </a:r>
          </a:p>
        </p:txBody>
      </p:sp>
      <p:sp>
        <p:nvSpPr>
          <p:cNvPr id="38" name="TextBox 37"/>
          <p:cNvSpPr txBox="1"/>
          <p:nvPr userDrawn="1"/>
        </p:nvSpPr>
        <p:spPr>
          <a:xfrm>
            <a:off x="6116434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 smtClean="0"/>
              <a:t>PROJECT</a:t>
            </a:r>
          </a:p>
        </p:txBody>
      </p:sp>
      <p:sp>
        <p:nvSpPr>
          <p:cNvPr id="39" name="TextBox 38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PE:</a:t>
            </a:r>
            <a:endParaRPr lang="en-US" sz="1000" dirty="0"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 hasCustomPrompt="1"/>
          </p:nvPr>
        </p:nvSpPr>
        <p:spPr>
          <a:xfrm>
            <a:off x="6836422" y="874914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8" hasCustomPrompt="1"/>
          </p:nvPr>
        </p:nvSpPr>
        <p:spPr>
          <a:xfrm>
            <a:off x="7583659" y="87468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 hasCustomPrompt="1"/>
          </p:nvPr>
        </p:nvSpPr>
        <p:spPr>
          <a:xfrm>
            <a:off x="8321253" y="87468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0" hasCustomPrompt="1"/>
          </p:nvPr>
        </p:nvSpPr>
        <p:spPr>
          <a:xfrm>
            <a:off x="6093679" y="112194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1" hasCustomPrompt="1"/>
          </p:nvPr>
        </p:nvSpPr>
        <p:spPr>
          <a:xfrm>
            <a:off x="6093679" y="874688"/>
            <a:ext cx="731520" cy="228600"/>
          </a:xfrm>
        </p:spPr>
        <p:txBody>
          <a:bodyPr/>
          <a:lstStyle>
            <a:lvl1pPr algn="ctr"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  <a:endParaRPr lang="en-US" sz="1000" baseline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0" name="TextBox 49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Distribution authorized to U.S. Government Agencies only. Other requests</a:t>
            </a:r>
            <a:r>
              <a:rPr lang="en-US" sz="900" baseline="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for this document shall be referred to DARPA Director’s Office.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798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Placeholder 70"/>
          <p:cNvSpPr>
            <a:spLocks noGrp="1"/>
          </p:cNvSpPr>
          <p:nvPr>
            <p:ph type="body" sz="quarter" idx="49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(Give a broad overview of the program here)</a:t>
            </a:r>
          </a:p>
        </p:txBody>
      </p:sp>
      <p:sp>
        <p:nvSpPr>
          <p:cNvPr id="63" name="Text Placeholder 6"/>
          <p:cNvSpPr>
            <a:spLocks noGrp="1"/>
          </p:cNvSpPr>
          <p:nvPr>
            <p:ph type="body" sz="quarter" idx="47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 smtClean="0"/>
              <a:t>(City, State)</a:t>
            </a:r>
            <a:endParaRPr lang="en-US" dirty="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46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 smtClean="0"/>
              <a:t>(Just include primes)</a:t>
            </a:r>
            <a:endParaRPr lang="en-US" dirty="0"/>
          </a:p>
        </p:txBody>
      </p:sp>
      <p:sp>
        <p:nvSpPr>
          <p:cNvPr id="60" name="Text Placeholder 67"/>
          <p:cNvSpPr>
            <a:spLocks noGrp="1"/>
          </p:cNvSpPr>
          <p:nvPr>
            <p:ph type="body" sz="quarter" idx="43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 smtClean="0"/>
              <a:t>Program Name (Acronym)</a:t>
            </a:r>
            <a:endParaRPr lang="en-US" dirty="0"/>
          </a:p>
        </p:txBody>
      </p:sp>
      <p:cxnSp>
        <p:nvCxnSpPr>
          <p:cNvPr id="41" name="Straight Connector 40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 userDrawn="1"/>
        </p:nvSpPr>
        <p:spPr>
          <a:xfrm>
            <a:off x="2215265" y="1124894"/>
            <a:ext cx="7925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PROJECT:</a:t>
            </a:r>
            <a:endParaRPr lang="en-US" sz="1000" dirty="0">
              <a:latin typeface="+mn-lt"/>
            </a:endParaRPr>
          </a:p>
        </p:txBody>
      </p:sp>
      <p:sp>
        <p:nvSpPr>
          <p:cNvPr id="53" name="TextBox 52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PE:</a:t>
            </a:r>
            <a:endParaRPr lang="en-US" sz="1000" dirty="0">
              <a:latin typeface="+mn-lt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4426414" y="1115062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+mn-lt"/>
              </a:rPr>
              <a:t>RDDS</a:t>
            </a:r>
            <a:r>
              <a:rPr lang="en-US" sz="1000" baseline="0" dirty="0" smtClean="0">
                <a:latin typeface="+mn-lt"/>
              </a:rPr>
              <a:t> PG #</a:t>
            </a:r>
            <a:r>
              <a:rPr lang="en-US" sz="1000" dirty="0" smtClean="0">
                <a:latin typeface="+mn-lt"/>
              </a:rPr>
              <a:t>:</a:t>
            </a:r>
            <a:endParaRPr lang="en-US" sz="1000" dirty="0">
              <a:latin typeface="+mn-lt"/>
            </a:endParaRP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73354" y="1095398"/>
            <a:ext cx="2073278" cy="246221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baseline="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826257" y="1095398"/>
            <a:ext cx="172290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5201142" y="1105230"/>
            <a:ext cx="91022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000" dirty="0">
                <a:latin typeface="+mn-lt"/>
                <a:cs typeface="+mn-cs"/>
              </a:defRPr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/>
              <a:t>-</a:t>
            </a:r>
          </a:p>
        </p:txBody>
      </p:sp>
      <p:sp>
        <p:nvSpPr>
          <p:cNvPr id="19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48323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79596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44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13898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32" name="Text Placeholder 39"/>
          <p:cNvSpPr>
            <a:spLocks noGrp="1"/>
          </p:cNvSpPr>
          <p:nvPr>
            <p:ph type="body" sz="quarter" idx="31" hasCustomPrompt="1"/>
          </p:nvPr>
        </p:nvSpPr>
        <p:spPr>
          <a:xfrm>
            <a:off x="6848323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34" name="Text Placeholder 39"/>
          <p:cNvSpPr>
            <a:spLocks noGrp="1"/>
          </p:cNvSpPr>
          <p:nvPr>
            <p:ph type="body" sz="quarter" idx="32" hasCustomPrompt="1"/>
          </p:nvPr>
        </p:nvSpPr>
        <p:spPr>
          <a:xfrm>
            <a:off x="7579596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43" name="Text Placeholder 39"/>
          <p:cNvSpPr>
            <a:spLocks noGrp="1"/>
          </p:cNvSpPr>
          <p:nvPr>
            <p:ph type="body" sz="quarter" idx="33" hasCustomPrompt="1"/>
          </p:nvPr>
        </p:nvSpPr>
        <p:spPr>
          <a:xfrm>
            <a:off x="8313898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8313898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 smtClean="0"/>
              <a:t>FY17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7579596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 smtClean="0"/>
              <a:t>FY16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6848323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 smtClean="0"/>
              <a:t>FY15</a:t>
            </a:r>
          </a:p>
        </p:txBody>
      </p:sp>
      <p:sp>
        <p:nvSpPr>
          <p:cNvPr id="45" name="TextBox 44"/>
          <p:cNvSpPr txBox="1"/>
          <p:nvPr userDrawn="1"/>
        </p:nvSpPr>
        <p:spPr>
          <a:xfrm>
            <a:off x="6114145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 smtClean="0"/>
              <a:t>PROJECT</a:t>
            </a:r>
          </a:p>
        </p:txBody>
      </p:sp>
      <p:sp>
        <p:nvSpPr>
          <p:cNvPr id="46" name="Text Placeholder 39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6114145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48" name="Text Placeholder 39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6114145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42" name="Straight Connector 41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Connector 46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9" name="Text Placeholder 39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6848323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50" name="Text Placeholder 39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7579965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51" name="Text Placeholder 39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8313898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0.000</a:t>
            </a:r>
            <a:endParaRPr lang="en-US" dirty="0"/>
          </a:p>
        </p:txBody>
      </p:sp>
      <p:sp>
        <p:nvSpPr>
          <p:cNvPr id="52" name="Text Placeholder 39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114145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57" name="Text Placeholder 73"/>
          <p:cNvSpPr>
            <a:spLocks noGrp="1"/>
          </p:cNvSpPr>
          <p:nvPr>
            <p:ph type="body" sz="quarter" idx="40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(What are you trying to accomplish and what is the desired end state)</a:t>
            </a:r>
            <a:endParaRPr lang="en-US" dirty="0"/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 smtClean="0"/>
              <a:t>Upcoming Key Decisions: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Transition: (Define stages of transition – 6.1, 6.2, 6.3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Technical Risk</a:t>
            </a:r>
            <a:endParaRPr lang="en-US" dirty="0"/>
          </a:p>
        </p:txBody>
      </p:sp>
      <p:sp>
        <p:nvSpPr>
          <p:cNvPr id="36" name="Rectangle 35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  <a:endParaRPr lang="en-US" sz="1000" baseline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8" name="TextBox 67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Distribution authorized to U.S. Government Agencies only. Other requests</a:t>
            </a:r>
            <a:r>
              <a:rPr lang="en-US" sz="900" baseline="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for this document shall be referred to DARPA Director’s Office.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2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44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_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 rot="5400000">
            <a:off x="1152522" y="-142872"/>
            <a:ext cx="6400803" cy="7143751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 rot="5400000">
            <a:off x="-2528935" y="3278187"/>
            <a:ext cx="5546817" cy="2984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 rot="5400000">
            <a:off x="-23720" y="6357843"/>
            <a:ext cx="530038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 rot="5400000">
            <a:off x="6100764" y="3695703"/>
            <a:ext cx="5191125" cy="676275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 flipH="1">
            <a:off x="8266909" y="228600"/>
            <a:ext cx="1588" cy="6410325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6508" y="374048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4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1000" y="121920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3500" y="6550026"/>
            <a:ext cx="6477000" cy="2984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2430" y="6553200"/>
            <a:ext cx="762000" cy="29210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fld id="{231CC523-8BC6-4921-807A-66BD262F34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3" name="Title Placeholder 9"/>
          <p:cNvSpPr>
            <a:spLocks noGrp="1"/>
          </p:cNvSpPr>
          <p:nvPr>
            <p:ph type="title"/>
          </p:nvPr>
        </p:nvSpPr>
        <p:spPr bwMode="auto">
          <a:xfrm>
            <a:off x="1622424" y="152400"/>
            <a:ext cx="71405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94E2C-28A1-4ACF-BE1C-DC6E3E3FF6B4}" type="datetimeFigureOut">
              <a:rPr lang="en-US" smtClean="0"/>
              <a:t>4/28/2017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2" r:id="rId3"/>
    <p:sldLayoutId id="2147483720" r:id="rId4"/>
    <p:sldLayoutId id="2147483721" r:id="rId5"/>
    <p:sldLayoutId id="2147483723" r:id="rId6"/>
    <p:sldLayoutId id="2147483725" r:id="rId7"/>
    <p:sldLayoutId id="2147483726" r:id="rId8"/>
    <p:sldLayoutId id="2147483729" r:id="rId9"/>
    <p:sldLayoutId id="2147483728" r:id="rId10"/>
    <p:sldLayoutId id="2147483727" r:id="rId11"/>
    <p:sldLayoutId id="2147483730" r:id="rId12"/>
    <p:sldLayoutId id="2147483731" r:id="rId13"/>
    <p:sldLayoutId id="2147483757" r:id="rId14"/>
    <p:sldLayoutId id="2147483758" r:id="rId15"/>
    <p:sldLayoutId id="2147483759" r:id="rId16"/>
    <p:sldLayoutId id="2147483754" r:id="rId17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Distribution Statement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1CC523-8BC6-4921-807A-66BD262F34AB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457202" y="886365"/>
            <a:ext cx="4033159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Descriptive Summary</a:t>
            </a:r>
          </a:p>
          <a:p>
            <a:pPr marL="0" indent="0">
              <a:buNone/>
            </a:pPr>
            <a:r>
              <a:rPr lang="en-US" sz="1200" dirty="0" smtClean="0"/>
              <a:t>Summary of the proposed </a:t>
            </a:r>
            <a:r>
              <a:rPr lang="en-US" sz="1200" dirty="0"/>
              <a:t>overall technical </a:t>
            </a:r>
            <a:r>
              <a:rPr lang="en-US" sz="1200" dirty="0" smtClean="0"/>
              <a:t>approach, including:</a:t>
            </a:r>
          </a:p>
          <a:p>
            <a:pPr marL="171450" indent="-171450"/>
            <a:r>
              <a:rPr lang="en-US" sz="1400" dirty="0" smtClean="0">
                <a:latin typeface="Calibri" panose="020F0502020204030204" pitchFamily="34" charset="0"/>
              </a:rPr>
              <a:t>How does it address the key challenges of the program?</a:t>
            </a:r>
          </a:p>
          <a:p>
            <a:pPr marL="171450" indent="-171450"/>
            <a:r>
              <a:rPr lang="en-US" sz="1400" dirty="0" smtClean="0">
                <a:latin typeface="Calibri" panose="020F0502020204030204" pitchFamily="34" charset="0"/>
              </a:rPr>
              <a:t>What </a:t>
            </a:r>
            <a:r>
              <a:rPr lang="en-US" sz="1400" dirty="0">
                <a:latin typeface="Calibri" panose="020F0502020204030204" pitchFamily="34" charset="0"/>
              </a:rPr>
              <a:t>is unique about your approach? Why will it succeed?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limitations (if any) to your approach? How will you compensate for them?</a:t>
            </a:r>
          </a:p>
          <a:p>
            <a:pPr marL="0" indent="0">
              <a:buNone/>
            </a:pPr>
            <a:endParaRPr lang="en-US" sz="1400" dirty="0" smtClean="0"/>
          </a:p>
          <a:p>
            <a:endParaRPr lang="en-US" sz="14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5481" y="886365"/>
            <a:ext cx="4117523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Calibri" panose="020F0502020204030204" pitchFamily="34" charset="0"/>
              </a:rPr>
              <a:t>Team organization, cost, </a:t>
            </a:r>
            <a:r>
              <a:rPr lang="en-US" dirty="0" smtClean="0">
                <a:latin typeface="Calibri" panose="020F0502020204030204" pitchFamily="34" charset="0"/>
              </a:rPr>
              <a:t>schedule</a:t>
            </a:r>
            <a:endParaRPr lang="en-US" dirty="0">
              <a:latin typeface="Calibri" panose="020F0502020204030204" pitchFamily="34" charset="0"/>
            </a:endParaRP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Show the proposed team organization, cost, technical milestones (intermediate and end-of-phase milestones), and project schedule.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/>
          </p:nvPr>
        </p:nvSpPr>
        <p:spPr>
          <a:xfrm>
            <a:off x="4645477" y="3483676"/>
            <a:ext cx="4117523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1600" dirty="0" smtClean="0"/>
              <a:t>Other Relevant Information</a:t>
            </a:r>
            <a:endParaRPr lang="en-US" sz="1100" dirty="0"/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Is any work expected to be fundamental research?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Foreign persons proposed? (if yes, how many?)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Clearances of team members (list levels and number of personnel with each clearance level)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Existing classified processing facilities? (Active? Proposed shared? Level? Location?)</a:t>
            </a:r>
          </a:p>
          <a:p>
            <a:pPr marL="171450" indent="-171450"/>
            <a:r>
              <a:rPr lang="en-US" sz="1400" dirty="0" smtClean="0">
                <a:latin typeface="Calibri" panose="020F0502020204030204" pitchFamily="34" charset="0"/>
              </a:rPr>
              <a:t>Intellectual </a:t>
            </a:r>
            <a:r>
              <a:rPr lang="en-US" sz="1400" dirty="0">
                <a:latin typeface="Calibri" panose="020F0502020204030204" pitchFamily="34" charset="0"/>
              </a:rPr>
              <a:t>Property (IP) or Data Rights Assertions? (if asserting less than Unlimited Rights)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Government Furnished Equipment/Materials/ Information (GFE/GFM/GFI) requested? (if yes, then list)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Human Subject Research (HSR) proposed?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6"/>
          </p:nvPr>
        </p:nvSpPr>
        <p:spPr>
          <a:xfrm>
            <a:off x="457202" y="3483676"/>
            <a:ext cx="4033159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Technical Rationale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you trying to do? Articulate your objectives using absolutely no jargon.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Outline clearly how you plan to accomplish technical goals and program metrics stated in the BAA.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technical milestones? Performance metrics? How will progress be measured? 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major technical risk elements and the plan to address/mitigate them? 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Include a figure that captures the technical approach if supportive.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Technical Area(s) </a:t>
            </a:r>
            <a:r>
              <a:rPr lang="en-US" dirty="0" smtClean="0"/>
              <a:t>| Proposing Organization </a:t>
            </a:r>
            <a:r>
              <a:rPr lang="en-US" dirty="0"/>
              <a:t>| Proposal </a:t>
            </a:r>
            <a:r>
              <a:rPr lang="en-US" dirty="0" smtClean="0"/>
              <a:t>Title | Total Budget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381000" y="829339"/>
            <a:ext cx="8382000" cy="5760720"/>
            <a:chOff x="381000" y="829339"/>
            <a:chExt cx="8382000" cy="5760720"/>
          </a:xfrm>
        </p:grpSpPr>
        <p:cxnSp>
          <p:nvCxnSpPr>
            <p:cNvPr id="11" name="Straight Connector 10"/>
            <p:cNvCxnSpPr>
              <a:cxnSpLocks noChangeShapeType="1"/>
            </p:cNvCxnSpPr>
            <p:nvPr/>
          </p:nvCxnSpPr>
          <p:spPr bwMode="auto">
            <a:xfrm>
              <a:off x="381000" y="3444753"/>
              <a:ext cx="8382000" cy="1587"/>
            </a:xfrm>
            <a:prstGeom prst="line">
              <a:avLst/>
            </a:prstGeom>
            <a:noFill/>
            <a:ln w="22225">
              <a:solidFill>
                <a:srgbClr val="0F5E9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Straight Connector 11"/>
            <p:cNvCxnSpPr>
              <a:cxnSpLocks noChangeShapeType="1"/>
            </p:cNvCxnSpPr>
            <p:nvPr/>
          </p:nvCxnSpPr>
          <p:spPr bwMode="auto">
            <a:xfrm rot="5400000">
              <a:off x="1691640" y="3708905"/>
              <a:ext cx="5760720" cy="1587"/>
            </a:xfrm>
            <a:prstGeom prst="line">
              <a:avLst/>
            </a:prstGeom>
            <a:noFill/>
            <a:ln w="22225">
              <a:solidFill>
                <a:srgbClr val="0F5E9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60545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2225">
          <a:solidFill>
            <a:schemeClr val="tx1"/>
          </a:solidFill>
          <a:round/>
          <a:headEnd/>
          <a:tailEnd/>
        </a:ln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</a:objectDefaults>
  <a:extraClrSchemeLst/>
  <a:extLst>
    <a:ext uri="{05A4C25C-085E-4340-85A3-A5531E510DB2}">
      <thm15:themeFamily xmlns:thm15="http://schemas.microsoft.com/office/thememl/2012/main" name="Presentation1" id="{9B9C6F70-CB76-4728-BACC-4C5D1698D678}" vid="{A3406B67-8853-40AF-A13D-F59AF153AA9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818</TotalTime>
  <Words>266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Technical Area(s) | Proposing Organization | Proposal Title | Total Budget</vt:lpstr>
    </vt:vector>
  </TitlesOfParts>
  <Company>DARPA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Carrera, Marisa (contr-i2o)</dc:creator>
  <cp:lastModifiedBy>Simmons, Robert (contr-i2o)</cp:lastModifiedBy>
  <cp:revision>37</cp:revision>
  <cp:lastPrinted>2011-09-22T20:00:03Z</cp:lastPrinted>
  <dcterms:created xsi:type="dcterms:W3CDTF">2016-11-14T13:10:23Z</dcterms:created>
  <dcterms:modified xsi:type="dcterms:W3CDTF">2017-04-28T19:00:07Z</dcterms:modified>
</cp:coreProperties>
</file>